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3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4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notesSlides/notesSlide8.xml" ContentType="application/vnd.openxmlformats-officedocument.presentationml.notesSlid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notesSlides/notesSlide9.xml" ContentType="application/vnd.openxmlformats-officedocument.presentationml.notesSlide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notesSlides/notesSlide10.xml" ContentType="application/vnd.openxmlformats-officedocument.presentationml.notesSlide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61" r:id="rId2"/>
    <p:sldId id="278" r:id="rId3"/>
    <p:sldId id="282" r:id="rId4"/>
    <p:sldId id="283" r:id="rId5"/>
    <p:sldId id="264" r:id="rId6"/>
    <p:sldId id="276" r:id="rId7"/>
    <p:sldId id="262" r:id="rId8"/>
    <p:sldId id="269" r:id="rId9"/>
    <p:sldId id="268" r:id="rId10"/>
    <p:sldId id="272" r:id="rId11"/>
    <p:sldId id="267" r:id="rId12"/>
    <p:sldId id="275" r:id="rId13"/>
  </p:sldIdLst>
  <p:sldSz cx="10801350" cy="7561263"/>
  <p:notesSz cx="9867900" cy="6692900"/>
  <p:defaultTextStyle>
    <a:defPPr>
      <a:defRPr lang="ru-RU"/>
    </a:defPPr>
    <a:lvl1pPr marL="0" algn="l" defTabSz="104913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4565" algn="l" defTabSz="104913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9131" algn="l" defTabSz="104913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73695" algn="l" defTabSz="104913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98261" algn="l" defTabSz="104913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22826" algn="l" defTabSz="104913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47391" algn="l" defTabSz="104913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71956" algn="l" defTabSz="104913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96520" algn="l" defTabSz="104913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2500"/>
    <a:srgbClr val="633D28"/>
    <a:srgbClr val="83653B"/>
    <a:srgbClr val="984840"/>
    <a:srgbClr val="CCB194"/>
    <a:srgbClr val="B2895C"/>
    <a:srgbClr val="7E5F33"/>
    <a:srgbClr val="D9884B"/>
    <a:srgbClr val="594213"/>
    <a:srgbClr val="BA89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80" autoAdjust="0"/>
    <p:restoredTop sz="96902" autoAdjust="0"/>
  </p:normalViewPr>
  <p:slideViewPr>
    <p:cSldViewPr>
      <p:cViewPr>
        <p:scale>
          <a:sx n="80" d="100"/>
          <a:sy n="80" d="100"/>
        </p:scale>
        <p:origin x="-480" y="-390"/>
      </p:cViewPr>
      <p:guideLst>
        <p:guide orient="horz" pos="2382"/>
        <p:guide pos="34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1999999911111111111111111111111111111111111111111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1210101010101010101010101010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131616171717999999999977777777777711131313131311111111111111111111111111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1417171818181010101010101010101088888888888812141414141412121212121212121212121212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1518181919191111111111111111111199999999999913151515151513131313131313131313131313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1619192020201212121212121212121210101010101010101010101014161616161614141414141414141414141414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1111111111111111111115171717171715151515151515151515151515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221414141414141414141412121212121212121212121216181818181816161616161616161616161616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231515151515151515151513131313131313131313131317191919191917171717171717171717171717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241616161616161616161614141414141414141414141418202020202018181818181818181818181818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251717171717171717171715151515151515151515151519212121212119191919191919191919191919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11010101010101022222222222222222222222222222222222222222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16161616161616161620222222222220202020202020202020202020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171721232323232321212121212121212121212121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181822242424242422222222222222222222222222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23252525252523232323232323232323232323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2020202020202020202024262626262624242424242424242424242424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252525252525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11111111111111133333333333333333333333333333333333333333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111212121212121244444444444444444444444444444444444444444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555555555517777775555555555555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51515151577777777776666666666661118888886666666666666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111997777777777777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1111210108888888888888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119999999999999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53975">
              <a:solidFill>
                <a:srgbClr val="845126"/>
              </a:solidFill>
            </a:ln>
          </c:spPr>
          <c:marker>
            <c:symbol val="circle"/>
            <c:size val="10"/>
            <c:spPr>
              <a:solidFill>
                <a:schemeClr val="bg1"/>
              </a:solidFill>
              <a:ln w="38100">
                <a:solidFill>
                  <a:srgbClr val="845126"/>
                </a:solidFill>
              </a:ln>
            </c:spPr>
          </c:marker>
          <c:dPt>
            <c:idx val="2"/>
            <c:bubble3D val="0"/>
          </c:dPt>
          <c:cat>
            <c:numRef>
              <c:f>Лист1!$A$2:$A$9</c:f>
              <c:numCache>
                <c:formatCode>General</c:formatCode>
                <c:ptCount val="8"/>
                <c:pt idx="0">
                  <c:v>1851</c:v>
                </c:pt>
                <c:pt idx="1">
                  <c:v>1898</c:v>
                </c:pt>
                <c:pt idx="2">
                  <c:v>1915</c:v>
                </c:pt>
                <c:pt idx="3">
                  <c:v>1959</c:v>
                </c:pt>
                <c:pt idx="4">
                  <c:v>1979</c:v>
                </c:pt>
                <c:pt idx="5">
                  <c:v>2002</c:v>
                </c:pt>
                <c:pt idx="6">
                  <c:v>2010</c:v>
                </c:pt>
                <c:pt idx="7">
                  <c:v>2020</c:v>
                </c:pt>
              </c:numCache>
            </c:numRef>
          </c:cat>
          <c:val>
            <c:numRef>
              <c:f>Лист1!$B$2:$B$9</c:f>
              <c:numCache>
                <c:formatCode>0.00</c:formatCode>
                <c:ptCount val="8"/>
                <c:pt idx="0">
                  <c:v>1.3</c:v>
                </c:pt>
                <c:pt idx="1">
                  <c:v>2.83</c:v>
                </c:pt>
                <c:pt idx="2">
                  <c:v>3.89</c:v>
                </c:pt>
                <c:pt idx="3">
                  <c:v>2.25</c:v>
                </c:pt>
                <c:pt idx="4">
                  <c:v>3.09</c:v>
                </c:pt>
                <c:pt idx="5">
                  <c:v>3.24</c:v>
                </c:pt>
                <c:pt idx="6">
                  <c:v>3.22</c:v>
                </c:pt>
                <c:pt idx="7">
                  <c:v>3.18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5105536"/>
        <c:axId val="25107840"/>
      </c:lineChart>
      <c:catAx>
        <c:axId val="25105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5107840"/>
        <c:crosses val="autoZero"/>
        <c:auto val="1"/>
        <c:lblAlgn val="ctr"/>
        <c:lblOffset val="100"/>
        <c:noMultiLvlLbl val="0"/>
      </c:catAx>
      <c:valAx>
        <c:axId val="25107840"/>
        <c:scaling>
          <c:orientation val="minMax"/>
        </c:scaling>
        <c:delete val="1"/>
        <c:axPos val="l"/>
        <c:numFmt formatCode="0.00" sourceLinked="1"/>
        <c:majorTickMark val="out"/>
        <c:minorTickMark val="none"/>
        <c:tickLblPos val="nextTo"/>
        <c:crossAx val="251055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chemeClr val="tx1">
              <a:lumMod val="75000"/>
              <a:lumOff val="25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927512079978225E-2"/>
          <c:y val="0"/>
          <c:w val="0.84781320594008069"/>
          <c:h val="0.7048085687935611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3B2500"/>
              </a:solidFill>
            </a:ln>
          </c:spPr>
          <c:explosion val="36"/>
          <c:dPt>
            <c:idx val="0"/>
            <c:bubble3D val="0"/>
            <c:explosion val="0"/>
            <c:spPr>
              <a:solidFill>
                <a:srgbClr val="984840"/>
              </a:solidFill>
              <a:ln>
                <a:solidFill>
                  <a:srgbClr val="3B2500"/>
                </a:solidFill>
              </a:ln>
            </c:spPr>
          </c:dPt>
          <c:dPt>
            <c:idx val="1"/>
            <c:bubble3D val="0"/>
            <c:explosion val="7"/>
            <c:spPr>
              <a:solidFill>
                <a:srgbClr val="7E5F33"/>
              </a:solidFill>
              <a:ln w="19050">
                <a:solidFill>
                  <a:srgbClr val="3B2500"/>
                </a:solidFill>
              </a:ln>
            </c:spPr>
          </c:dPt>
          <c:dPt>
            <c:idx val="2"/>
            <c:bubble3D val="0"/>
            <c:explosion val="17"/>
            <c:spPr>
              <a:solidFill>
                <a:srgbClr val="D9884B"/>
              </a:solidFill>
              <a:ln w="19050">
                <a:solidFill>
                  <a:srgbClr val="3B2500"/>
                </a:solidFill>
              </a:ln>
            </c:spPr>
          </c:dPt>
          <c:dPt>
            <c:idx val="3"/>
            <c:bubble3D val="0"/>
            <c:explosion val="32"/>
            <c:spPr>
              <a:solidFill>
                <a:srgbClr val="3B2500"/>
              </a:solidFill>
              <a:ln w="19050">
                <a:solidFill>
                  <a:srgbClr val="3B2500"/>
                </a:solidFill>
              </a:ln>
            </c:spPr>
          </c:dPt>
          <c:dPt>
            <c:idx val="4"/>
            <c:bubble3D val="0"/>
            <c:spPr>
              <a:solidFill>
                <a:srgbClr val="BA8928"/>
              </a:solidFill>
              <a:ln w="19050">
                <a:solidFill>
                  <a:srgbClr val="3B2500"/>
                </a:solidFill>
              </a:ln>
            </c:spPr>
          </c:dPt>
          <c:dPt>
            <c:idx val="5"/>
            <c:bubble3D val="0"/>
            <c:spPr>
              <a:solidFill>
                <a:srgbClr val="D9884B"/>
              </a:solidFill>
              <a:ln>
                <a:solidFill>
                  <a:srgbClr val="3B2500"/>
                </a:solidFill>
              </a:ln>
            </c:spPr>
          </c:dPt>
          <c:dLbls>
            <c:dLbl>
              <c:idx val="3"/>
              <c:layout>
                <c:manualLayout>
                  <c:x val="1.1040238685234651E-2"/>
                  <c:y val="2.285251719157921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3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 полезных ископаемых</c:v>
                </c:pt>
                <c:pt idx="1">
                  <c:v>обрабатывающие производства</c:v>
                </c:pt>
                <c:pt idx="2">
                  <c:v>обеспечение электрической энергией, газом и паром; кондиционирование воздуха</c:v>
                </c:pt>
                <c:pt idx="3">
                  <c:v>водоснабжение; водоотведение, организация сбора и утилизации отходов, деятельность по ликвидации загрязнений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21.8</c:v>
                </c:pt>
                <c:pt idx="1">
                  <c:v>67.900000000000006</c:v>
                </c:pt>
                <c:pt idx="2">
                  <c:v>7.4</c:v>
                </c:pt>
                <c:pt idx="3">
                  <c:v>2.9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3.902927855037041E-2"/>
          <c:y val="0.64969070369763804"/>
          <c:w val="0.91682908823335252"/>
          <c:h val="0.3496637422263249"/>
        </c:manualLayout>
      </c:layout>
      <c:overlay val="0"/>
      <c:txPr>
        <a:bodyPr/>
        <a:lstStyle/>
        <a:p>
          <a:pPr>
            <a:defRPr sz="1250">
              <a:solidFill>
                <a:srgbClr val="633D28"/>
              </a:solidFill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142564976875698E-2"/>
          <c:y val="0.26095635072063872"/>
          <c:w val="0.96371487004624856"/>
          <c:h val="0.4859776323127953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53975">
              <a:solidFill>
                <a:srgbClr val="845126"/>
              </a:solidFill>
            </a:ln>
          </c:spPr>
          <c:marker>
            <c:symbol val="circle"/>
            <c:size val="10"/>
            <c:spPr>
              <a:solidFill>
                <a:schemeClr val="bg1"/>
              </a:solidFill>
              <a:ln w="38100">
                <a:solidFill>
                  <a:srgbClr val="845126"/>
                </a:solidFill>
              </a:ln>
            </c:spPr>
          </c:marker>
          <c:dPt>
            <c:idx val="2"/>
            <c:bubble3D val="0"/>
          </c:dPt>
          <c:dLbls>
            <c:dLbl>
              <c:idx val="7"/>
              <c:layout>
                <c:manualLayout>
                  <c:x val="-3.0801192292487758E-2"/>
                  <c:y val="-0.1869081515836439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1928</c:v>
                </c:pt>
                <c:pt idx="1">
                  <c:v>1945</c:v>
                </c:pt>
                <c:pt idx="2">
                  <c:v>1955</c:v>
                </c:pt>
                <c:pt idx="3">
                  <c:v>1965</c:v>
                </c:pt>
                <c:pt idx="4">
                  <c:v>1985</c:v>
                </c:pt>
                <c:pt idx="5">
                  <c:v>1995</c:v>
                </c:pt>
                <c:pt idx="6">
                  <c:v>2005</c:v>
                </c:pt>
                <c:pt idx="7">
                  <c:v>2015</c:v>
                </c:pt>
                <c:pt idx="8">
                  <c:v>2019</c:v>
                </c:pt>
              </c:numCache>
            </c:numRef>
          </c:cat>
          <c:val>
            <c:numRef>
              <c:f>Лист1!$B$2:$B$10</c:f>
              <c:numCache>
                <c:formatCode>0</c:formatCode>
                <c:ptCount val="9"/>
                <c:pt idx="0">
                  <c:v>5</c:v>
                </c:pt>
                <c:pt idx="1">
                  <c:v>6</c:v>
                </c:pt>
                <c:pt idx="2">
                  <c:v>5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11</c:v>
                </c:pt>
                <c:pt idx="7">
                  <c:v>19</c:v>
                </c:pt>
                <c:pt idx="8">
                  <c:v>16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0520960"/>
        <c:axId val="20523648"/>
      </c:lineChart>
      <c:catAx>
        <c:axId val="205209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523648"/>
        <c:crosses val="autoZero"/>
        <c:auto val="1"/>
        <c:lblAlgn val="ctr"/>
        <c:lblOffset val="100"/>
        <c:noMultiLvlLbl val="0"/>
      </c:catAx>
      <c:valAx>
        <c:axId val="20523648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205209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chemeClr val="tx1">
              <a:lumMod val="75000"/>
              <a:lumOff val="25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142564976875698E-2"/>
          <c:y val="0.26095635072063872"/>
          <c:w val="0.96371487004624856"/>
          <c:h val="0.4859776323127953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53975">
              <a:solidFill>
                <a:srgbClr val="845126"/>
              </a:solidFill>
            </a:ln>
          </c:spPr>
          <c:marker>
            <c:symbol val="square"/>
            <c:size val="10"/>
            <c:spPr>
              <a:solidFill>
                <a:schemeClr val="bg1"/>
              </a:solidFill>
              <a:ln w="38100">
                <a:solidFill>
                  <a:srgbClr val="845126"/>
                </a:solidFill>
              </a:ln>
            </c:spPr>
          </c:marker>
          <c:dPt>
            <c:idx val="2"/>
            <c:bubble3D val="0"/>
          </c:dPt>
          <c:dLbls>
            <c:dLbl>
              <c:idx val="7"/>
              <c:layout>
                <c:manualLayout>
                  <c:x val="-3.0801192292487758E-2"/>
                  <c:y val="-0.1869081515836439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1928</c:v>
                </c:pt>
                <c:pt idx="1">
                  <c:v>1945</c:v>
                </c:pt>
                <c:pt idx="2">
                  <c:v>1955</c:v>
                </c:pt>
                <c:pt idx="3">
                  <c:v>1965</c:v>
                </c:pt>
                <c:pt idx="4">
                  <c:v>1985</c:v>
                </c:pt>
                <c:pt idx="5">
                  <c:v>1995</c:v>
                </c:pt>
                <c:pt idx="6">
                  <c:v>2005</c:v>
                </c:pt>
                <c:pt idx="7">
                  <c:v>2015</c:v>
                </c:pt>
                <c:pt idx="8">
                  <c:v>2019</c:v>
                </c:pt>
              </c:numCache>
            </c:numRef>
          </c:cat>
          <c:val>
            <c:numRef>
              <c:f>Лист1!$B$2:$B$10</c:f>
              <c:numCache>
                <c:formatCode>0</c:formatCode>
                <c:ptCount val="9"/>
                <c:pt idx="0">
                  <c:v>4</c:v>
                </c:pt>
                <c:pt idx="1">
                  <c:v>6</c:v>
                </c:pt>
                <c:pt idx="2">
                  <c:v>6</c:v>
                </c:pt>
                <c:pt idx="3">
                  <c:v>7</c:v>
                </c:pt>
                <c:pt idx="4">
                  <c:v>7</c:v>
                </c:pt>
                <c:pt idx="5">
                  <c:v>14</c:v>
                </c:pt>
                <c:pt idx="6">
                  <c:v>40</c:v>
                </c:pt>
                <c:pt idx="7">
                  <c:v>28</c:v>
                </c:pt>
                <c:pt idx="8">
                  <c:v>37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0546688"/>
        <c:axId val="20553728"/>
      </c:lineChart>
      <c:catAx>
        <c:axId val="20546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553728"/>
        <c:crosses val="autoZero"/>
        <c:auto val="1"/>
        <c:lblAlgn val="ctr"/>
        <c:lblOffset val="100"/>
        <c:noMultiLvlLbl val="0"/>
      </c:catAx>
      <c:valAx>
        <c:axId val="20553728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205466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chemeClr val="tx1">
              <a:lumMod val="75000"/>
              <a:lumOff val="25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142564976875698E-2"/>
          <c:y val="0.26095635072063872"/>
          <c:w val="0.96371487004624856"/>
          <c:h val="0.4859776323127953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53975">
              <a:solidFill>
                <a:srgbClr val="845126"/>
              </a:solidFill>
            </a:ln>
          </c:spPr>
          <c:marker>
            <c:symbol val="diamond"/>
            <c:size val="10"/>
            <c:spPr>
              <a:solidFill>
                <a:schemeClr val="bg1"/>
              </a:solidFill>
              <a:ln w="38100">
                <a:solidFill>
                  <a:srgbClr val="845126"/>
                </a:solidFill>
              </a:ln>
            </c:spPr>
          </c:marker>
          <c:dPt>
            <c:idx val="2"/>
            <c:bubble3D val="0"/>
          </c:dPt>
          <c:dLbls>
            <c:dLbl>
              <c:idx val="7"/>
              <c:layout>
                <c:manualLayout>
                  <c:x val="-3.0801192292487758E-2"/>
                  <c:y val="-0.1869081515836439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1928</c:v>
                </c:pt>
                <c:pt idx="1">
                  <c:v>1945</c:v>
                </c:pt>
                <c:pt idx="2">
                  <c:v>1955</c:v>
                </c:pt>
                <c:pt idx="3">
                  <c:v>1965</c:v>
                </c:pt>
                <c:pt idx="4">
                  <c:v>1985</c:v>
                </c:pt>
                <c:pt idx="5">
                  <c:v>1995</c:v>
                </c:pt>
                <c:pt idx="6">
                  <c:v>2005</c:v>
                </c:pt>
                <c:pt idx="7">
                  <c:v>2015</c:v>
                </c:pt>
                <c:pt idx="8">
                  <c:v>2019</c:v>
                </c:pt>
              </c:numCache>
            </c:numRef>
          </c:cat>
          <c:val>
            <c:numRef>
              <c:f>Лист1!$B$2:$B$10</c:f>
              <c:numCache>
                <c:formatCode>0</c:formatCode>
                <c:ptCount val="9"/>
                <c:pt idx="0">
                  <c:v>161</c:v>
                </c:pt>
                <c:pt idx="1">
                  <c:v>410</c:v>
                </c:pt>
                <c:pt idx="2">
                  <c:v>1057</c:v>
                </c:pt>
                <c:pt idx="3">
                  <c:v>968</c:v>
                </c:pt>
                <c:pt idx="4">
                  <c:v>993</c:v>
                </c:pt>
                <c:pt idx="5">
                  <c:v>951</c:v>
                </c:pt>
                <c:pt idx="6">
                  <c:v>872</c:v>
                </c:pt>
                <c:pt idx="7">
                  <c:v>544</c:v>
                </c:pt>
                <c:pt idx="8">
                  <c:v>388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0613376"/>
        <c:axId val="20616320"/>
      </c:lineChart>
      <c:catAx>
        <c:axId val="20613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616320"/>
        <c:crosses val="autoZero"/>
        <c:auto val="1"/>
        <c:lblAlgn val="ctr"/>
        <c:lblOffset val="100"/>
        <c:noMultiLvlLbl val="0"/>
      </c:catAx>
      <c:valAx>
        <c:axId val="20616320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206133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chemeClr val="tx1">
              <a:lumMod val="75000"/>
              <a:lumOff val="25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142564976875698E-2"/>
          <c:y val="0.26095635072063872"/>
          <c:w val="0.96371487004624856"/>
          <c:h val="0.4859776323127953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53975">
              <a:solidFill>
                <a:srgbClr val="845126"/>
              </a:solidFill>
            </a:ln>
          </c:spPr>
          <c:marker>
            <c:symbol val="triangle"/>
            <c:size val="10"/>
            <c:spPr>
              <a:solidFill>
                <a:schemeClr val="bg1"/>
              </a:solidFill>
              <a:ln w="38100">
                <a:solidFill>
                  <a:srgbClr val="845126"/>
                </a:solidFill>
              </a:ln>
            </c:spPr>
          </c:marker>
          <c:dPt>
            <c:idx val="2"/>
            <c:bubble3D val="0"/>
          </c:dPt>
          <c:dLbls>
            <c:dLbl>
              <c:idx val="7"/>
              <c:layout>
                <c:manualLayout>
                  <c:x val="-3.0801192292487758E-2"/>
                  <c:y val="-0.1869081515836439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1928</c:v>
                </c:pt>
                <c:pt idx="1">
                  <c:v>1945</c:v>
                </c:pt>
                <c:pt idx="2">
                  <c:v>1955</c:v>
                </c:pt>
                <c:pt idx="3">
                  <c:v>1965</c:v>
                </c:pt>
                <c:pt idx="4">
                  <c:v>1985</c:v>
                </c:pt>
                <c:pt idx="5">
                  <c:v>1995</c:v>
                </c:pt>
                <c:pt idx="6">
                  <c:v>2005</c:v>
                </c:pt>
                <c:pt idx="7">
                  <c:v>2015</c:v>
                </c:pt>
                <c:pt idx="8">
                  <c:v>2019</c:v>
                </c:pt>
              </c:numCache>
            </c:numRef>
          </c:cat>
          <c:val>
            <c:numRef>
              <c:f>Лист1!$B$2:$B$10</c:f>
              <c:numCache>
                <c:formatCode>0</c:formatCode>
                <c:ptCount val="9"/>
                <c:pt idx="0">
                  <c:v>271</c:v>
                </c:pt>
                <c:pt idx="1">
                  <c:v>805</c:v>
                </c:pt>
                <c:pt idx="2">
                  <c:v>895</c:v>
                </c:pt>
                <c:pt idx="3">
                  <c:v>1000</c:v>
                </c:pt>
                <c:pt idx="4">
                  <c:v>998</c:v>
                </c:pt>
                <c:pt idx="5">
                  <c:v>921</c:v>
                </c:pt>
                <c:pt idx="6">
                  <c:v>842</c:v>
                </c:pt>
                <c:pt idx="7">
                  <c:v>690</c:v>
                </c:pt>
                <c:pt idx="8">
                  <c:v>668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0630912"/>
        <c:axId val="20650240"/>
      </c:lineChart>
      <c:catAx>
        <c:axId val="20630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650240"/>
        <c:crosses val="autoZero"/>
        <c:auto val="1"/>
        <c:lblAlgn val="ctr"/>
        <c:lblOffset val="100"/>
        <c:noMultiLvlLbl val="0"/>
      </c:catAx>
      <c:valAx>
        <c:axId val="20650240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206309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chemeClr val="tx1">
              <a:lumMod val="75000"/>
              <a:lumOff val="25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142564976875698E-2"/>
          <c:y val="0.26095635072063872"/>
          <c:w val="0.96371487004624856"/>
          <c:h val="0.4859776323127953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53975">
              <a:solidFill>
                <a:srgbClr val="845126"/>
              </a:solidFill>
            </a:ln>
          </c:spPr>
          <c:marker>
            <c:symbol val="circle"/>
            <c:size val="10"/>
            <c:spPr>
              <a:solidFill>
                <a:schemeClr val="bg1"/>
              </a:solidFill>
              <a:ln w="38100">
                <a:solidFill>
                  <a:srgbClr val="845126"/>
                </a:solidFill>
              </a:ln>
            </c:spPr>
          </c:marker>
          <c:dPt>
            <c:idx val="2"/>
            <c:bubble3D val="0"/>
          </c:dPt>
          <c:dLbls>
            <c:dLbl>
              <c:idx val="7"/>
              <c:layout>
                <c:manualLayout>
                  <c:x val="-3.0801192292487758E-2"/>
                  <c:y val="-0.1869081515836439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Лист1!$A$2:$A$12</c:f>
              <c:numCache>
                <c:formatCode>General</c:formatCode>
                <c:ptCount val="11"/>
                <c:pt idx="0">
                  <c:v>1913</c:v>
                </c:pt>
                <c:pt idx="1">
                  <c:v>1932</c:v>
                </c:pt>
                <c:pt idx="2">
                  <c:v>1945</c:v>
                </c:pt>
                <c:pt idx="3">
                  <c:v>1955</c:v>
                </c:pt>
                <c:pt idx="4">
                  <c:v>1965</c:v>
                </c:pt>
                <c:pt idx="5">
                  <c:v>1975</c:v>
                </c:pt>
                <c:pt idx="6">
                  <c:v>1985</c:v>
                </c:pt>
                <c:pt idx="7">
                  <c:v>1995</c:v>
                </c:pt>
                <c:pt idx="8">
                  <c:v>2005</c:v>
                </c:pt>
                <c:pt idx="9">
                  <c:v>2015</c:v>
                </c:pt>
                <c:pt idx="10">
                  <c:v>2019</c:v>
                </c:pt>
              </c:numCache>
            </c:numRef>
          </c:cat>
          <c:val>
            <c:numRef>
              <c:f>Лист1!$B$2:$B$12</c:f>
              <c:numCache>
                <c:formatCode>0</c:formatCode>
                <c:ptCount val="11"/>
                <c:pt idx="0">
                  <c:v>54</c:v>
                </c:pt>
                <c:pt idx="1">
                  <c:v>88</c:v>
                </c:pt>
                <c:pt idx="2">
                  <c:v>179</c:v>
                </c:pt>
                <c:pt idx="3">
                  <c:v>243</c:v>
                </c:pt>
                <c:pt idx="4">
                  <c:v>266</c:v>
                </c:pt>
                <c:pt idx="5">
                  <c:v>247</c:v>
                </c:pt>
                <c:pt idx="6">
                  <c:v>220</c:v>
                </c:pt>
                <c:pt idx="7">
                  <c:v>183</c:v>
                </c:pt>
                <c:pt idx="8">
                  <c:v>96</c:v>
                </c:pt>
                <c:pt idx="9">
                  <c:v>95</c:v>
                </c:pt>
                <c:pt idx="10">
                  <c:v>91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2239104"/>
        <c:axId val="22274816"/>
      </c:lineChart>
      <c:catAx>
        <c:axId val="22239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2274816"/>
        <c:crosses val="autoZero"/>
        <c:auto val="1"/>
        <c:lblAlgn val="ctr"/>
        <c:lblOffset val="100"/>
        <c:noMultiLvlLbl val="0"/>
      </c:catAx>
      <c:valAx>
        <c:axId val="22274816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222391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50">
          <a:solidFill>
            <a:schemeClr val="tx1">
              <a:lumMod val="75000"/>
              <a:lumOff val="25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142564976875698E-2"/>
          <c:y val="0.26095635072063872"/>
          <c:w val="0.96371487004624856"/>
          <c:h val="0.4859776323127953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53975">
              <a:solidFill>
                <a:srgbClr val="845126"/>
              </a:solidFill>
            </a:ln>
          </c:spPr>
          <c:marker>
            <c:symbol val="circle"/>
            <c:size val="10"/>
            <c:spPr>
              <a:solidFill>
                <a:schemeClr val="bg1"/>
              </a:solidFill>
              <a:ln w="38100">
                <a:solidFill>
                  <a:srgbClr val="845126"/>
                </a:solidFill>
              </a:ln>
            </c:spPr>
          </c:marker>
          <c:dPt>
            <c:idx val="2"/>
            <c:bubble3D val="0"/>
          </c:dPt>
          <c:dLbls>
            <c:dLbl>
              <c:idx val="7"/>
              <c:layout>
                <c:manualLayout>
                  <c:x val="-3.0801192292487758E-2"/>
                  <c:y val="-0.1869081515836439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1955</c:v>
                </c:pt>
                <c:pt idx="1">
                  <c:v>1965</c:v>
                </c:pt>
                <c:pt idx="2">
                  <c:v>1975</c:v>
                </c:pt>
                <c:pt idx="3">
                  <c:v>1985</c:v>
                </c:pt>
                <c:pt idx="4">
                  <c:v>1995</c:v>
                </c:pt>
                <c:pt idx="5">
                  <c:v>2005</c:v>
                </c:pt>
                <c:pt idx="6">
                  <c:v>2015</c:v>
                </c:pt>
                <c:pt idx="7">
                  <c:v>2019</c:v>
                </c:pt>
              </c:numCache>
            </c:numRef>
          </c:cat>
          <c:val>
            <c:numRef>
              <c:f>Лист1!$B$2:$B$9</c:f>
              <c:numCache>
                <c:formatCode>0</c:formatCode>
                <c:ptCount val="8"/>
                <c:pt idx="0">
                  <c:v>366</c:v>
                </c:pt>
                <c:pt idx="1">
                  <c:v>407</c:v>
                </c:pt>
                <c:pt idx="2">
                  <c:v>352</c:v>
                </c:pt>
                <c:pt idx="3">
                  <c:v>348</c:v>
                </c:pt>
                <c:pt idx="4">
                  <c:v>290</c:v>
                </c:pt>
                <c:pt idx="5">
                  <c:v>373</c:v>
                </c:pt>
                <c:pt idx="6">
                  <c:v>318</c:v>
                </c:pt>
                <c:pt idx="7">
                  <c:v>439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2760448"/>
        <c:axId val="22767488"/>
      </c:lineChart>
      <c:catAx>
        <c:axId val="22760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2767488"/>
        <c:crosses val="autoZero"/>
        <c:auto val="1"/>
        <c:lblAlgn val="ctr"/>
        <c:lblOffset val="100"/>
        <c:noMultiLvlLbl val="0"/>
      </c:catAx>
      <c:valAx>
        <c:axId val="22767488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227604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50">
          <a:solidFill>
            <a:schemeClr val="tx1">
              <a:lumMod val="75000"/>
              <a:lumOff val="25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142564976875698E-2"/>
          <c:y val="0.26095635072063872"/>
          <c:w val="0.96371487004624856"/>
          <c:h val="0.4859776323127953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53975">
              <a:solidFill>
                <a:srgbClr val="845126"/>
              </a:solidFill>
            </a:ln>
          </c:spPr>
          <c:marker>
            <c:symbol val="circle"/>
            <c:size val="10"/>
            <c:spPr>
              <a:solidFill>
                <a:schemeClr val="bg1"/>
              </a:solidFill>
              <a:ln w="38100">
                <a:solidFill>
                  <a:srgbClr val="845126"/>
                </a:solidFill>
              </a:ln>
            </c:spPr>
          </c:marker>
          <c:dPt>
            <c:idx val="2"/>
            <c:bubble3D val="0"/>
          </c:dPt>
          <c:dLbls>
            <c:dLbl>
              <c:idx val="7"/>
              <c:layout>
                <c:manualLayout>
                  <c:x val="-3.0801192292487758E-2"/>
                  <c:y val="-0.1869081515836439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1955</c:v>
                </c:pt>
                <c:pt idx="1">
                  <c:v>1965</c:v>
                </c:pt>
                <c:pt idx="2">
                  <c:v>1975</c:v>
                </c:pt>
                <c:pt idx="3">
                  <c:v>1985</c:v>
                </c:pt>
                <c:pt idx="4">
                  <c:v>1995</c:v>
                </c:pt>
                <c:pt idx="5">
                  <c:v>2005</c:v>
                </c:pt>
                <c:pt idx="6">
                  <c:v>2015</c:v>
                </c:pt>
                <c:pt idx="7">
                  <c:v>2019</c:v>
                </c:pt>
              </c:numCache>
            </c:numRef>
          </c:cat>
          <c:val>
            <c:numRef>
              <c:f>Лист1!$B$2:$B$9</c:f>
              <c:numCache>
                <c:formatCode>0</c:formatCode>
                <c:ptCount val="8"/>
                <c:pt idx="0">
                  <c:v>643</c:v>
                </c:pt>
                <c:pt idx="1">
                  <c:v>832</c:v>
                </c:pt>
                <c:pt idx="2">
                  <c:v>853</c:v>
                </c:pt>
                <c:pt idx="3">
                  <c:v>787</c:v>
                </c:pt>
                <c:pt idx="4">
                  <c:v>738</c:v>
                </c:pt>
                <c:pt idx="5">
                  <c:v>650</c:v>
                </c:pt>
                <c:pt idx="6">
                  <c:v>476</c:v>
                </c:pt>
                <c:pt idx="7">
                  <c:v>491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2630784"/>
        <c:axId val="22633472"/>
      </c:lineChart>
      <c:catAx>
        <c:axId val="226307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2633472"/>
        <c:crosses val="autoZero"/>
        <c:auto val="1"/>
        <c:lblAlgn val="ctr"/>
        <c:lblOffset val="100"/>
        <c:noMultiLvlLbl val="0"/>
      </c:catAx>
      <c:valAx>
        <c:axId val="22633472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226307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50">
          <a:solidFill>
            <a:schemeClr val="tx1">
              <a:lumMod val="75000"/>
              <a:lumOff val="25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142564976875698E-2"/>
          <c:y val="0.26095635072063872"/>
          <c:w val="0.96371487004624856"/>
          <c:h val="0.4859776323127953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53975">
              <a:solidFill>
                <a:srgbClr val="845126"/>
              </a:solidFill>
            </a:ln>
          </c:spPr>
          <c:marker>
            <c:symbol val="circle"/>
            <c:size val="10"/>
            <c:spPr>
              <a:solidFill>
                <a:schemeClr val="bg1"/>
              </a:solidFill>
              <a:ln w="38100">
                <a:solidFill>
                  <a:srgbClr val="845126"/>
                </a:solidFill>
              </a:ln>
            </c:spPr>
          </c:marker>
          <c:dPt>
            <c:idx val="2"/>
            <c:bubble3D val="0"/>
          </c:dPt>
          <c:dLbls>
            <c:dLbl>
              <c:idx val="7"/>
              <c:layout>
                <c:manualLayout>
                  <c:x val="-3.0801192292487758E-2"/>
                  <c:y val="-0.1869081515836439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Лист1!$A$2:$A$12</c:f>
              <c:numCache>
                <c:formatCode>General</c:formatCode>
                <c:ptCount val="11"/>
                <c:pt idx="0">
                  <c:v>1913</c:v>
                </c:pt>
                <c:pt idx="1">
                  <c:v>1932</c:v>
                </c:pt>
                <c:pt idx="2">
                  <c:v>1945</c:v>
                </c:pt>
                <c:pt idx="3">
                  <c:v>1955</c:v>
                </c:pt>
                <c:pt idx="4">
                  <c:v>1965</c:v>
                </c:pt>
                <c:pt idx="5">
                  <c:v>1975</c:v>
                </c:pt>
                <c:pt idx="6">
                  <c:v>1985</c:v>
                </c:pt>
                <c:pt idx="7">
                  <c:v>1995</c:v>
                </c:pt>
                <c:pt idx="8">
                  <c:v>2005</c:v>
                </c:pt>
                <c:pt idx="9">
                  <c:v>2015</c:v>
                </c:pt>
                <c:pt idx="10">
                  <c:v>2019</c:v>
                </c:pt>
              </c:numCache>
            </c:numRef>
          </c:cat>
          <c:val>
            <c:numRef>
              <c:f>Лист1!$B$2:$B$12</c:f>
              <c:numCache>
                <c:formatCode>0.0</c:formatCode>
                <c:ptCount val="11"/>
                <c:pt idx="0">
                  <c:v>0.3</c:v>
                </c:pt>
                <c:pt idx="1">
                  <c:v>0.6</c:v>
                </c:pt>
                <c:pt idx="2">
                  <c:v>2</c:v>
                </c:pt>
                <c:pt idx="3">
                  <c:v>4.5</c:v>
                </c:pt>
                <c:pt idx="4">
                  <c:v>7.3</c:v>
                </c:pt>
                <c:pt idx="5">
                  <c:v>10.6</c:v>
                </c:pt>
                <c:pt idx="6">
                  <c:v>14.5</c:v>
                </c:pt>
                <c:pt idx="7">
                  <c:v>15.7</c:v>
                </c:pt>
                <c:pt idx="8">
                  <c:v>15.6</c:v>
                </c:pt>
                <c:pt idx="9">
                  <c:v>14.6</c:v>
                </c:pt>
                <c:pt idx="10">
                  <c:v>15.5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2668800"/>
        <c:axId val="22679936"/>
      </c:lineChart>
      <c:catAx>
        <c:axId val="22668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2679936"/>
        <c:crosses val="autoZero"/>
        <c:auto val="1"/>
        <c:lblAlgn val="ctr"/>
        <c:lblOffset val="100"/>
        <c:noMultiLvlLbl val="0"/>
      </c:catAx>
      <c:valAx>
        <c:axId val="22679936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226688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50">
          <a:solidFill>
            <a:schemeClr val="tx1">
              <a:lumMod val="75000"/>
              <a:lumOff val="25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142564976875698E-2"/>
          <c:y val="0.26095635072063872"/>
          <c:w val="0.96371487004624856"/>
          <c:h val="0.4859776323127953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53975">
              <a:solidFill>
                <a:srgbClr val="845126"/>
              </a:solidFill>
            </a:ln>
          </c:spPr>
          <c:marker>
            <c:symbol val="circle"/>
            <c:size val="10"/>
            <c:spPr>
              <a:solidFill>
                <a:schemeClr val="bg1"/>
              </a:solidFill>
              <a:ln w="38100">
                <a:solidFill>
                  <a:srgbClr val="845126"/>
                </a:solidFill>
              </a:ln>
            </c:spPr>
          </c:marker>
          <c:dPt>
            <c:idx val="2"/>
            <c:bubble3D val="0"/>
          </c:dPt>
          <c:dLbls>
            <c:dLbl>
              <c:idx val="7"/>
              <c:layout>
                <c:manualLayout>
                  <c:x val="-3.0801192292487758E-2"/>
                  <c:y val="-0.1869081515836439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1940</c:v>
                </c:pt>
                <c:pt idx="1">
                  <c:v>1945</c:v>
                </c:pt>
                <c:pt idx="2">
                  <c:v>1955</c:v>
                </c:pt>
                <c:pt idx="3">
                  <c:v>1965</c:v>
                </c:pt>
                <c:pt idx="4">
                  <c:v>1975</c:v>
                </c:pt>
                <c:pt idx="5">
                  <c:v>1985</c:v>
                </c:pt>
                <c:pt idx="6">
                  <c:v>1995</c:v>
                </c:pt>
                <c:pt idx="7">
                  <c:v>2005</c:v>
                </c:pt>
                <c:pt idx="8">
                  <c:v>2015</c:v>
                </c:pt>
                <c:pt idx="9">
                  <c:v>2019</c:v>
                </c:pt>
              </c:numCache>
            </c:numRef>
          </c:cat>
          <c:val>
            <c:numRef>
              <c:f>Лист1!$B$2:$B$11</c:f>
              <c:numCache>
                <c:formatCode>0.0</c:formatCode>
                <c:ptCount val="10"/>
                <c:pt idx="0">
                  <c:v>4.3</c:v>
                </c:pt>
                <c:pt idx="1">
                  <c:v>5.0999999999999996</c:v>
                </c:pt>
                <c:pt idx="2">
                  <c:v>11.2</c:v>
                </c:pt>
                <c:pt idx="3">
                  <c:v>21</c:v>
                </c:pt>
                <c:pt idx="4">
                  <c:v>31.9</c:v>
                </c:pt>
                <c:pt idx="5">
                  <c:v>40.5</c:v>
                </c:pt>
                <c:pt idx="6">
                  <c:v>37.799999999999997</c:v>
                </c:pt>
                <c:pt idx="7">
                  <c:v>31.4</c:v>
                </c:pt>
                <c:pt idx="8">
                  <c:v>30.9</c:v>
                </c:pt>
                <c:pt idx="9">
                  <c:v>29.7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2360832"/>
        <c:axId val="22362368"/>
      </c:lineChart>
      <c:catAx>
        <c:axId val="22360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2362368"/>
        <c:crosses val="autoZero"/>
        <c:auto val="1"/>
        <c:lblAlgn val="ctr"/>
        <c:lblOffset val="100"/>
        <c:noMultiLvlLbl val="0"/>
      </c:catAx>
      <c:valAx>
        <c:axId val="22362368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223608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50">
          <a:solidFill>
            <a:schemeClr val="tx1">
              <a:lumMod val="75000"/>
              <a:lumOff val="25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Мужчин</c:v>
                </c:pt>
              </c:strCache>
            </c:strRef>
          </c:tx>
          <c:spPr>
            <a:solidFill>
              <a:srgbClr val="B67038"/>
            </a:solidFill>
            <a:ln>
              <a:solidFill>
                <a:srgbClr val="B67038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1898</c:v>
                </c:pt>
                <c:pt idx="1">
                  <c:v>1915</c:v>
                </c:pt>
                <c:pt idx="2">
                  <c:v>1959</c:v>
                </c:pt>
                <c:pt idx="3">
                  <c:v>1979</c:v>
                </c:pt>
                <c:pt idx="4">
                  <c:v>2002</c:v>
                </c:pt>
                <c:pt idx="5">
                  <c:v>2010</c:v>
                </c:pt>
                <c:pt idx="6">
                  <c:v>2020</c:v>
                </c:pt>
              </c:numCache>
            </c:numRef>
          </c:cat>
          <c:val>
            <c:numRef>
              <c:f>Лист1!$B$2:$B$8</c:f>
              <c:numCache>
                <c:formatCode>0.0</c:formatCode>
                <c:ptCount val="7"/>
                <c:pt idx="0">
                  <c:v>49.4</c:v>
                </c:pt>
                <c:pt idx="1">
                  <c:v>49.4</c:v>
                </c:pt>
                <c:pt idx="2">
                  <c:v>45</c:v>
                </c:pt>
                <c:pt idx="3">
                  <c:v>46</c:v>
                </c:pt>
                <c:pt idx="4">
                  <c:v>46.2</c:v>
                </c:pt>
                <c:pt idx="5">
                  <c:v>45.8</c:v>
                </c:pt>
                <c:pt idx="6">
                  <c:v>45.8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Женщин</c:v>
                </c:pt>
              </c:strCache>
            </c:strRef>
          </c:tx>
          <c:spPr>
            <a:solidFill>
              <a:srgbClr val="845126"/>
            </a:solidFill>
          </c:spPr>
          <c:invertIfNegative val="0"/>
          <c:dLbls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1898</c:v>
                </c:pt>
                <c:pt idx="1">
                  <c:v>1915</c:v>
                </c:pt>
                <c:pt idx="2">
                  <c:v>1959</c:v>
                </c:pt>
                <c:pt idx="3">
                  <c:v>1979</c:v>
                </c:pt>
                <c:pt idx="4">
                  <c:v>2002</c:v>
                </c:pt>
                <c:pt idx="5">
                  <c:v>2010</c:v>
                </c:pt>
                <c:pt idx="6">
                  <c:v>2020</c:v>
                </c:pt>
              </c:numCache>
            </c:numRef>
          </c:cat>
          <c:val>
            <c:numRef>
              <c:f>Лист1!$C$2:$C$8</c:f>
              <c:numCache>
                <c:formatCode>0.0</c:formatCode>
                <c:ptCount val="7"/>
                <c:pt idx="0">
                  <c:v>50.6</c:v>
                </c:pt>
                <c:pt idx="1">
                  <c:v>50.6</c:v>
                </c:pt>
                <c:pt idx="2">
                  <c:v>55</c:v>
                </c:pt>
                <c:pt idx="3">
                  <c:v>54</c:v>
                </c:pt>
                <c:pt idx="4">
                  <c:v>53.8</c:v>
                </c:pt>
                <c:pt idx="5">
                  <c:v>54.2</c:v>
                </c:pt>
                <c:pt idx="6">
                  <c:v>54.2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68044672"/>
        <c:axId val="68046208"/>
      </c:barChart>
      <c:catAx>
        <c:axId val="68044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8046208"/>
        <c:crosses val="autoZero"/>
        <c:auto val="1"/>
        <c:lblAlgn val="ctr"/>
        <c:lblOffset val="100"/>
        <c:noMultiLvlLbl val="0"/>
      </c:catAx>
      <c:valAx>
        <c:axId val="68046208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6804467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200">
          <a:solidFill>
            <a:schemeClr val="tx1">
              <a:lumMod val="75000"/>
              <a:lumOff val="25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142564976875698E-2"/>
          <c:y val="0.26095635072063872"/>
          <c:w val="0.96371487004624856"/>
          <c:h val="0.4859776323127953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53975">
              <a:solidFill>
                <a:srgbClr val="845126"/>
              </a:solidFill>
            </a:ln>
          </c:spPr>
          <c:marker>
            <c:symbol val="circle"/>
            <c:size val="10"/>
            <c:spPr>
              <a:solidFill>
                <a:schemeClr val="bg1"/>
              </a:solidFill>
              <a:ln w="38100">
                <a:solidFill>
                  <a:srgbClr val="845126"/>
                </a:solidFill>
              </a:ln>
            </c:spPr>
          </c:marker>
          <c:dPt>
            <c:idx val="2"/>
            <c:bubble3D val="0"/>
          </c:dPt>
          <c:dLbls>
            <c:dLbl>
              <c:idx val="7"/>
              <c:layout>
                <c:manualLayout>
                  <c:x val="-3.0801192292487758E-2"/>
                  <c:y val="-0.1869081515836439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1927</c:v>
                </c:pt>
                <c:pt idx="1">
                  <c:v>1940</c:v>
                </c:pt>
                <c:pt idx="2">
                  <c:v>1950</c:v>
                </c:pt>
                <c:pt idx="3">
                  <c:v>1960</c:v>
                </c:pt>
                <c:pt idx="4">
                  <c:v>1970</c:v>
                </c:pt>
                <c:pt idx="5">
                  <c:v>1980</c:v>
                </c:pt>
                <c:pt idx="6">
                  <c:v>1991</c:v>
                </c:pt>
                <c:pt idx="7">
                  <c:v>2000</c:v>
                </c:pt>
                <c:pt idx="8">
                  <c:v>2010</c:v>
                </c:pt>
                <c:pt idx="9">
                  <c:v>2019</c:v>
                </c:pt>
              </c:numCache>
            </c:numRef>
          </c:cat>
          <c:val>
            <c:numRef>
              <c:f>Лист1!$B$2:$B$11</c:f>
              <c:numCache>
                <c:formatCode>0</c:formatCode>
                <c:ptCount val="10"/>
                <c:pt idx="0">
                  <c:v>15</c:v>
                </c:pt>
                <c:pt idx="1">
                  <c:v>226</c:v>
                </c:pt>
                <c:pt idx="2">
                  <c:v>324</c:v>
                </c:pt>
                <c:pt idx="3">
                  <c:v>506</c:v>
                </c:pt>
                <c:pt idx="4">
                  <c:v>931</c:v>
                </c:pt>
                <c:pt idx="5">
                  <c:v>1253</c:v>
                </c:pt>
                <c:pt idx="6">
                  <c:v>1579</c:v>
                </c:pt>
                <c:pt idx="7">
                  <c:v>941</c:v>
                </c:pt>
                <c:pt idx="8">
                  <c:v>641</c:v>
                </c:pt>
                <c:pt idx="9">
                  <c:v>333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2469248"/>
        <c:axId val="22500864"/>
      </c:lineChart>
      <c:catAx>
        <c:axId val="224692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2500864"/>
        <c:crosses val="autoZero"/>
        <c:auto val="1"/>
        <c:lblAlgn val="ctr"/>
        <c:lblOffset val="100"/>
        <c:noMultiLvlLbl val="0"/>
      </c:catAx>
      <c:valAx>
        <c:axId val="22500864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224692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50">
          <a:solidFill>
            <a:schemeClr val="tx1">
              <a:lumMod val="75000"/>
              <a:lumOff val="25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142564976875698E-2"/>
          <c:y val="0.26095635072063872"/>
          <c:w val="0.96371487004624856"/>
          <c:h val="0.4859776323127953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53975">
              <a:solidFill>
                <a:srgbClr val="845126"/>
              </a:solidFill>
            </a:ln>
          </c:spPr>
          <c:marker>
            <c:symbol val="circle"/>
            <c:size val="10"/>
            <c:spPr>
              <a:solidFill>
                <a:schemeClr val="bg1"/>
              </a:solidFill>
              <a:ln w="38100">
                <a:solidFill>
                  <a:srgbClr val="845126"/>
                </a:solidFill>
              </a:ln>
            </c:spPr>
          </c:marker>
          <c:dPt>
            <c:idx val="2"/>
            <c:bubble3D val="0"/>
          </c:dPt>
          <c:dLbls>
            <c:dLbl>
              <c:idx val="7"/>
              <c:layout>
                <c:manualLayout>
                  <c:x val="-3.0801192292487758E-2"/>
                  <c:y val="-0.1869081515836439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50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Лист1!$A$2:$A$11</c:f>
              <c:strCache>
                <c:ptCount val="10"/>
                <c:pt idx="0">
                  <c:v>1927/1928</c:v>
                </c:pt>
                <c:pt idx="1">
                  <c:v>1940/1941</c:v>
                </c:pt>
                <c:pt idx="2">
                  <c:v>1950/1951</c:v>
                </c:pt>
                <c:pt idx="3">
                  <c:v>1960/1961</c:v>
                </c:pt>
                <c:pt idx="4">
                  <c:v>1970/1971</c:v>
                </c:pt>
                <c:pt idx="5">
                  <c:v>1980/1981</c:v>
                </c:pt>
                <c:pt idx="6">
                  <c:v>1990/1991</c:v>
                </c:pt>
                <c:pt idx="7">
                  <c:v>1999/2000</c:v>
                </c:pt>
                <c:pt idx="8">
                  <c:v>2010</c:v>
                </c:pt>
                <c:pt idx="9">
                  <c:v>2019</c:v>
                </c:pt>
              </c:strCache>
            </c:strRef>
          </c:cat>
          <c:val>
            <c:numRef>
              <c:f>Лист1!$B$2:$B$11</c:f>
              <c:numCache>
                <c:formatCode>0</c:formatCode>
                <c:ptCount val="10"/>
                <c:pt idx="0">
                  <c:v>1002</c:v>
                </c:pt>
                <c:pt idx="1">
                  <c:v>1584</c:v>
                </c:pt>
                <c:pt idx="2">
                  <c:v>1725</c:v>
                </c:pt>
                <c:pt idx="3">
                  <c:v>1752</c:v>
                </c:pt>
                <c:pt idx="4">
                  <c:v>1524</c:v>
                </c:pt>
                <c:pt idx="5">
                  <c:v>1226</c:v>
                </c:pt>
                <c:pt idx="6">
                  <c:v>1164</c:v>
                </c:pt>
                <c:pt idx="7">
                  <c:v>1054</c:v>
                </c:pt>
                <c:pt idx="8">
                  <c:v>753</c:v>
                </c:pt>
                <c:pt idx="9">
                  <c:v>836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2585344"/>
        <c:axId val="22588032"/>
      </c:lineChart>
      <c:catAx>
        <c:axId val="22585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22588032"/>
        <c:crosses val="autoZero"/>
        <c:auto val="1"/>
        <c:lblAlgn val="ctr"/>
        <c:lblOffset val="100"/>
        <c:noMultiLvlLbl val="0"/>
      </c:catAx>
      <c:valAx>
        <c:axId val="22588032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225853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chemeClr val="tx1">
              <a:lumMod val="75000"/>
              <a:lumOff val="25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142564976875698E-2"/>
          <c:y val="0.26095635072063872"/>
          <c:w val="0.96371487004624856"/>
          <c:h val="0.4859776323127953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53975">
              <a:solidFill>
                <a:srgbClr val="845126"/>
              </a:solidFill>
            </a:ln>
          </c:spPr>
          <c:marker>
            <c:symbol val="circle"/>
            <c:size val="10"/>
            <c:spPr>
              <a:solidFill>
                <a:schemeClr val="bg1"/>
              </a:solidFill>
              <a:ln w="38100">
                <a:solidFill>
                  <a:srgbClr val="845126"/>
                </a:solidFill>
              </a:ln>
            </c:spPr>
          </c:marker>
          <c:dPt>
            <c:idx val="2"/>
            <c:bubble3D val="0"/>
          </c:dPt>
          <c:dLbls>
            <c:dLbl>
              <c:idx val="7"/>
              <c:layout>
                <c:manualLayout>
                  <c:x val="-3.0801192292487758E-2"/>
                  <c:y val="-0.1869081515836439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50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Лист1!$A$2:$A$10</c:f>
              <c:strCache>
                <c:ptCount val="9"/>
                <c:pt idx="0">
                  <c:v>1940/1941</c:v>
                </c:pt>
                <c:pt idx="1">
                  <c:v>1950/1951</c:v>
                </c:pt>
                <c:pt idx="2">
                  <c:v>1960/1961</c:v>
                </c:pt>
                <c:pt idx="3">
                  <c:v>1970/1971</c:v>
                </c:pt>
                <c:pt idx="4">
                  <c:v>1980/1981</c:v>
                </c:pt>
                <c:pt idx="5">
                  <c:v>1990/1991</c:v>
                </c:pt>
                <c:pt idx="6">
                  <c:v>1999/2000</c:v>
                </c:pt>
                <c:pt idx="7">
                  <c:v>2010</c:v>
                </c:pt>
                <c:pt idx="8">
                  <c:v>2019</c:v>
                </c:pt>
              </c:strCache>
            </c:strRef>
          </c:cat>
          <c:val>
            <c:numRef>
              <c:f>Лист1!$B$2:$B$10</c:f>
              <c:numCache>
                <c:formatCode>0</c:formatCode>
                <c:ptCount val="9"/>
                <c:pt idx="0">
                  <c:v>38</c:v>
                </c:pt>
                <c:pt idx="1">
                  <c:v>42</c:v>
                </c:pt>
                <c:pt idx="2">
                  <c:v>37</c:v>
                </c:pt>
                <c:pt idx="3">
                  <c:v>55</c:v>
                </c:pt>
                <c:pt idx="4">
                  <c:v>59</c:v>
                </c:pt>
                <c:pt idx="5">
                  <c:v>61</c:v>
                </c:pt>
                <c:pt idx="6">
                  <c:v>60</c:v>
                </c:pt>
                <c:pt idx="7">
                  <c:v>90</c:v>
                </c:pt>
                <c:pt idx="8">
                  <c:v>64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3749632"/>
        <c:axId val="83497344"/>
      </c:lineChart>
      <c:catAx>
        <c:axId val="33749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83497344"/>
        <c:crosses val="autoZero"/>
        <c:auto val="1"/>
        <c:lblAlgn val="ctr"/>
        <c:lblOffset val="100"/>
        <c:noMultiLvlLbl val="0"/>
      </c:catAx>
      <c:valAx>
        <c:axId val="83497344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337496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chemeClr val="tx1">
              <a:lumMod val="75000"/>
              <a:lumOff val="25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142564976875698E-2"/>
          <c:y val="0.26095635072063872"/>
          <c:w val="0.96371487004624856"/>
          <c:h val="0.4859776323127953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53975">
              <a:solidFill>
                <a:srgbClr val="845126"/>
              </a:solidFill>
            </a:ln>
          </c:spPr>
          <c:marker>
            <c:symbol val="circle"/>
            <c:size val="10"/>
            <c:spPr>
              <a:solidFill>
                <a:schemeClr val="bg1"/>
              </a:solidFill>
              <a:ln w="38100">
                <a:solidFill>
                  <a:srgbClr val="845126"/>
                </a:solidFill>
              </a:ln>
            </c:spPr>
          </c:marker>
          <c:dPt>
            <c:idx val="2"/>
            <c:bubble3D val="0"/>
          </c:dPt>
          <c:dLbls>
            <c:dLbl>
              <c:idx val="7"/>
              <c:layout>
                <c:manualLayout>
                  <c:x val="-3.0801192292487758E-2"/>
                  <c:y val="-0.1869081515836439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50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Лист1!$A$2:$A$10</c:f>
              <c:strCache>
                <c:ptCount val="9"/>
                <c:pt idx="0">
                  <c:v>1940/1941</c:v>
                </c:pt>
                <c:pt idx="1">
                  <c:v>1950/1951</c:v>
                </c:pt>
                <c:pt idx="2">
                  <c:v>1960/1961</c:v>
                </c:pt>
                <c:pt idx="3">
                  <c:v>1970/1971</c:v>
                </c:pt>
                <c:pt idx="4">
                  <c:v>1980/1981</c:v>
                </c:pt>
                <c:pt idx="5">
                  <c:v>1990/1991</c:v>
                </c:pt>
                <c:pt idx="6">
                  <c:v>1999/2000</c:v>
                </c:pt>
                <c:pt idx="7">
                  <c:v>2010</c:v>
                </c:pt>
                <c:pt idx="8">
                  <c:v>2019</c:v>
                </c:pt>
              </c:strCache>
            </c:strRef>
          </c:cat>
          <c:val>
            <c:numRef>
              <c:f>Лист1!$B$2:$B$10</c:f>
              <c:numCache>
                <c:formatCode>0</c:formatCode>
                <c:ptCount val="9"/>
                <c:pt idx="0">
                  <c:v>8</c:v>
                </c:pt>
                <c:pt idx="1">
                  <c:v>9</c:v>
                </c:pt>
                <c:pt idx="2">
                  <c:v>8</c:v>
                </c:pt>
                <c:pt idx="3">
                  <c:v>10</c:v>
                </c:pt>
                <c:pt idx="4">
                  <c:v>12</c:v>
                </c:pt>
                <c:pt idx="5">
                  <c:v>12</c:v>
                </c:pt>
                <c:pt idx="6">
                  <c:v>15</c:v>
                </c:pt>
                <c:pt idx="7">
                  <c:v>17</c:v>
                </c:pt>
                <c:pt idx="8">
                  <c:v>11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3459200"/>
        <c:axId val="33499008"/>
      </c:lineChart>
      <c:catAx>
        <c:axId val="33459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3499008"/>
        <c:crosses val="autoZero"/>
        <c:auto val="1"/>
        <c:lblAlgn val="ctr"/>
        <c:lblOffset val="100"/>
        <c:noMultiLvlLbl val="0"/>
      </c:catAx>
      <c:valAx>
        <c:axId val="33499008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334592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chemeClr val="tx1">
              <a:lumMod val="75000"/>
              <a:lumOff val="25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5902149305814836E-2"/>
          <c:y val="0"/>
          <c:w val="0.63936452416033918"/>
          <c:h val="0.9019163012239181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Оплата труда наемных работников</c:v>
                </c:pt>
              </c:strCache>
            </c:strRef>
          </c:tx>
          <c:spPr>
            <a:solidFill>
              <a:srgbClr val="3B2500"/>
            </a:solidFill>
            <a:ln>
              <a:solidFill>
                <a:srgbClr val="3B2500"/>
              </a:solidFill>
            </a:ln>
          </c:spPr>
          <c:invertIfNegative val="0"/>
          <c:dLbls>
            <c:dLbl>
              <c:idx val="0"/>
              <c:layout/>
              <c:spPr/>
              <c:txPr>
                <a:bodyPr/>
                <a:lstStyle/>
                <a:p>
                  <a:pPr>
                    <a:defRPr sz="1200">
                      <a:solidFill>
                        <a:schemeClr val="bg1">
                          <a:lumMod val="85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>
                          <a:lumMod val="85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>
                          <a:lumMod val="85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>
                          <a:lumMod val="85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3.5153364163110503E-3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bg1">
                          <a:lumMod val="85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>
                          <a:lumMod val="85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>
                          <a:lumMod val="85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>
                          <a:lumMod val="85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1955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1990</c:v>
                </c:pt>
                <c:pt idx="5">
                  <c:v>2000</c:v>
                </c:pt>
                <c:pt idx="6">
                  <c:v>2010</c:v>
                </c:pt>
                <c:pt idx="7">
                  <c:v>2019</c:v>
                </c:pt>
              </c:numCache>
            </c:numRef>
          </c:cat>
          <c:val>
            <c:numRef>
              <c:f>Лист1!$B$2:$B$9</c:f>
              <c:numCache>
                <c:formatCode>0</c:formatCode>
                <c:ptCount val="8"/>
                <c:pt idx="0">
                  <c:v>86</c:v>
                </c:pt>
                <c:pt idx="1">
                  <c:v>80.599999999999994</c:v>
                </c:pt>
                <c:pt idx="2">
                  <c:v>84</c:v>
                </c:pt>
                <c:pt idx="3">
                  <c:v>79.400000000000006</c:v>
                </c:pt>
                <c:pt idx="4">
                  <c:v>67.7</c:v>
                </c:pt>
                <c:pt idx="5">
                  <c:v>35</c:v>
                </c:pt>
                <c:pt idx="6">
                  <c:v>31.3</c:v>
                </c:pt>
                <c:pt idx="7">
                  <c:v>55.2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Доходы от предпринимательской и другой производственной деятельности</c:v>
                </c:pt>
              </c:strCache>
            </c:strRef>
          </c:tx>
          <c:spPr>
            <a:solidFill>
              <a:srgbClr val="85604E"/>
            </a:solidFill>
            <a:ln>
              <a:solidFill>
                <a:srgbClr val="3B2500"/>
              </a:solidFill>
            </a:ln>
          </c:spPr>
          <c:invertIfNegative val="0"/>
          <c:dLbls>
            <c:dLbl>
              <c:idx val="2"/>
              <c:layout>
                <c:manualLayout>
                  <c:x val="-4.1422490849206052E-2"/>
                  <c:y val="3.51533641631105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570757610946879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solidFill>
                      <a:schemeClr val="bg1">
                        <a:lumMod val="95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1955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1990</c:v>
                </c:pt>
                <c:pt idx="5">
                  <c:v>2000</c:v>
                </c:pt>
                <c:pt idx="6">
                  <c:v>2010</c:v>
                </c:pt>
                <c:pt idx="7">
                  <c:v>2019</c:v>
                </c:pt>
              </c:numCache>
            </c:numRef>
          </c:cat>
          <c:val>
            <c:numRef>
              <c:f>Лист1!$C$2:$C$9</c:f>
              <c:numCache>
                <c:formatCode>General</c:formatCode>
                <c:ptCount val="8"/>
                <c:pt idx="4" formatCode="0">
                  <c:v>5.3</c:v>
                </c:pt>
                <c:pt idx="5" formatCode="0">
                  <c:v>30</c:v>
                </c:pt>
                <c:pt idx="6" formatCode="0">
                  <c:v>7.3</c:v>
                </c:pt>
                <c:pt idx="7" formatCode="0">
                  <c:v>3.6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Доходы от продажи продуктов сельского хозяйства</c:v>
                </c:pt>
              </c:strCache>
            </c:strRef>
          </c:tx>
          <c:spPr>
            <a:solidFill>
              <a:srgbClr val="B2895C"/>
            </a:solidFill>
            <a:ln>
              <a:solidFill>
                <a:srgbClr val="3B2500"/>
              </a:solidFill>
            </a:ln>
          </c:spPr>
          <c:invertIfNegative val="0"/>
          <c:dLbls>
            <c:dLbl>
              <c:idx val="0"/>
              <c:layout>
                <c:manualLayout>
                  <c:x val="-3.7137518058372759E-2"/>
                  <c:y val="-5.9612020656454072E-3"/>
                </c:manualLayout>
              </c:layout>
              <c:spPr/>
              <c:txPr>
                <a:bodyPr/>
                <a:lstStyle/>
                <a:p>
                  <a:pPr>
                    <a:defRPr sz="1000">
                      <a:solidFill>
                        <a:srgbClr val="3B2500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570904383552246E-2"/>
                  <c:y val="1.6178984511740541E-3"/>
                </c:manualLayout>
              </c:layout>
              <c:spPr/>
              <c:txPr>
                <a:bodyPr/>
                <a:lstStyle/>
                <a:p>
                  <a:pPr>
                    <a:defRPr sz="1000">
                      <a:solidFill>
                        <a:srgbClr val="3B2500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4280794551530991E-2"/>
                  <c:y val="1.603869692729379E-3"/>
                </c:manualLayout>
              </c:layout>
              <c:spPr/>
              <c:txPr>
                <a:bodyPr/>
                <a:lstStyle/>
                <a:p>
                  <a:pPr>
                    <a:defRPr sz="1000">
                      <a:solidFill>
                        <a:srgbClr val="3B2500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7137405588943358E-2"/>
                  <c:y val="1.32788575387232E-3"/>
                </c:manualLayout>
              </c:layout>
              <c:spPr/>
              <c:txPr>
                <a:bodyPr/>
                <a:lstStyle/>
                <a:p>
                  <a:pPr>
                    <a:defRPr sz="1000">
                      <a:solidFill>
                        <a:srgbClr val="3B2500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570904383552246E-2"/>
                  <c:y val="-1.3939484527299708E-3"/>
                </c:manualLayout>
              </c:layout>
              <c:spPr/>
              <c:txPr>
                <a:bodyPr/>
                <a:lstStyle/>
                <a:p>
                  <a:pPr>
                    <a:defRPr sz="1000">
                      <a:solidFill>
                        <a:srgbClr val="3B2500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1955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1990</c:v>
                </c:pt>
                <c:pt idx="5">
                  <c:v>2000</c:v>
                </c:pt>
                <c:pt idx="6">
                  <c:v>2010</c:v>
                </c:pt>
                <c:pt idx="7">
                  <c:v>2019</c:v>
                </c:pt>
              </c:numCache>
            </c:numRef>
          </c:cat>
          <c:val>
            <c:numRef>
              <c:f>Лист1!$D$2:$D$9</c:f>
              <c:numCache>
                <c:formatCode>0</c:formatCode>
                <c:ptCount val="8"/>
                <c:pt idx="0">
                  <c:v>1.1000000000000001</c:v>
                </c:pt>
                <c:pt idx="1">
                  <c:v>3.4</c:v>
                </c:pt>
                <c:pt idx="2">
                  <c:v>2.4</c:v>
                </c:pt>
                <c:pt idx="3">
                  <c:v>1.8</c:v>
                </c:pt>
                <c:pt idx="4">
                  <c:v>3.8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Социальные выплаты</c:v>
                </c:pt>
              </c:strCache>
            </c:strRef>
          </c:tx>
          <c:spPr>
            <a:solidFill>
              <a:srgbClr val="83653B"/>
            </a:solidFill>
            <a:ln>
              <a:solidFill>
                <a:srgbClr val="3B2500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1050">
                    <a:solidFill>
                      <a:schemeClr val="bg1">
                        <a:lumMod val="95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1955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1990</c:v>
                </c:pt>
                <c:pt idx="5">
                  <c:v>2000</c:v>
                </c:pt>
                <c:pt idx="6">
                  <c:v>2010</c:v>
                </c:pt>
                <c:pt idx="7">
                  <c:v>2019</c:v>
                </c:pt>
              </c:numCache>
            </c:numRef>
          </c:cat>
          <c:val>
            <c:numRef>
              <c:f>Лист1!$E$2:$E$9</c:f>
              <c:numCache>
                <c:formatCode>0</c:formatCode>
                <c:ptCount val="8"/>
                <c:pt idx="0">
                  <c:v>7</c:v>
                </c:pt>
                <c:pt idx="1">
                  <c:v>11.6</c:v>
                </c:pt>
                <c:pt idx="2">
                  <c:v>11.3</c:v>
                </c:pt>
                <c:pt idx="3">
                  <c:v>13.9</c:v>
                </c:pt>
                <c:pt idx="4">
                  <c:v>13.8</c:v>
                </c:pt>
                <c:pt idx="5">
                  <c:v>10.4</c:v>
                </c:pt>
                <c:pt idx="6">
                  <c:v>16.3</c:v>
                </c:pt>
                <c:pt idx="7">
                  <c:v>22.1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Доходы от собственности</c:v>
                </c:pt>
              </c:strCache>
            </c:strRef>
          </c:tx>
          <c:spPr>
            <a:solidFill>
              <a:srgbClr val="984840"/>
            </a:solidFill>
            <a:ln>
              <a:solidFill>
                <a:srgbClr val="3B2500"/>
              </a:solidFill>
            </a:ln>
          </c:spPr>
          <c:invertIfNegative val="0"/>
          <c:dLbls>
            <c:dLbl>
              <c:idx val="0"/>
              <c:layout>
                <c:manualLayout>
                  <c:x val="-3.7137405588943358E-2"/>
                  <c:y val="-8.4073074017259972E-3"/>
                </c:manualLayout>
              </c:layout>
              <c:spPr/>
              <c:txPr>
                <a:bodyPr/>
                <a:lstStyle/>
                <a:p>
                  <a:pPr>
                    <a:defRPr sz="1000">
                      <a:solidFill>
                        <a:srgbClr val="3B2500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570904383552246E-2"/>
                  <c:y val="-3.5153517979001755E-3"/>
                </c:manualLayout>
              </c:layout>
              <c:spPr/>
              <c:txPr>
                <a:bodyPr/>
                <a:lstStyle/>
                <a:p>
                  <a:pPr>
                    <a:defRPr sz="1000">
                      <a:solidFill>
                        <a:srgbClr val="3B2500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2852545267539467E-2"/>
                  <c:y val="0"/>
                </c:manualLayout>
              </c:layout>
              <c:spPr/>
              <c:txPr>
                <a:bodyPr/>
                <a:lstStyle/>
                <a:p>
                  <a:pPr>
                    <a:defRPr sz="1000">
                      <a:solidFill>
                        <a:srgbClr val="3B2500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/>
              <c:txPr>
                <a:bodyPr/>
                <a:lstStyle/>
                <a:p>
                  <a:pPr>
                    <a:defRPr sz="1000">
                      <a:solidFill>
                        <a:schemeClr val="bg1">
                          <a:lumMod val="95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/>
              <c:txPr>
                <a:bodyPr/>
                <a:lstStyle/>
                <a:p>
                  <a:pPr>
                    <a:defRPr sz="1000">
                      <a:solidFill>
                        <a:schemeClr val="bg1">
                          <a:lumMod val="95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pPr/>
              <c:txPr>
                <a:bodyPr/>
                <a:lstStyle/>
                <a:p>
                  <a:pPr>
                    <a:defRPr sz="1000">
                      <a:solidFill>
                        <a:schemeClr val="bg1">
                          <a:lumMod val="95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spPr/>
              <c:txPr>
                <a:bodyPr/>
                <a:lstStyle/>
                <a:p>
                  <a:pPr>
                    <a:defRPr sz="1000">
                      <a:solidFill>
                        <a:schemeClr val="bg1">
                          <a:lumMod val="95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spPr/>
              <c:txPr>
                <a:bodyPr/>
                <a:lstStyle/>
                <a:p>
                  <a:pPr>
                    <a:defRPr sz="1000">
                      <a:solidFill>
                        <a:schemeClr val="bg1">
                          <a:lumMod val="95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1955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1990</c:v>
                </c:pt>
                <c:pt idx="5">
                  <c:v>2000</c:v>
                </c:pt>
                <c:pt idx="6">
                  <c:v>2010</c:v>
                </c:pt>
                <c:pt idx="7">
                  <c:v>2019</c:v>
                </c:pt>
              </c:numCache>
            </c:numRef>
          </c:cat>
          <c:val>
            <c:numRef>
              <c:f>Лист1!$F$2:$F$9</c:f>
              <c:numCache>
                <c:formatCode>0</c:formatCode>
                <c:ptCount val="8"/>
                <c:pt idx="0">
                  <c:v>2.2000000000000002</c:v>
                </c:pt>
                <c:pt idx="1">
                  <c:v>1.1000000000000001</c:v>
                </c:pt>
                <c:pt idx="2">
                  <c:v>1.5</c:v>
                </c:pt>
                <c:pt idx="3">
                  <c:v>3.8</c:v>
                </c:pt>
                <c:pt idx="4">
                  <c:v>5.0999999999999996</c:v>
                </c:pt>
                <c:pt idx="5">
                  <c:v>4.8</c:v>
                </c:pt>
                <c:pt idx="6">
                  <c:v>5</c:v>
                </c:pt>
                <c:pt idx="7">
                  <c:v>4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Прочие денежные поступления</c:v>
                </c:pt>
              </c:strCache>
            </c:strRef>
          </c:tx>
          <c:spPr>
            <a:solidFill>
              <a:srgbClr val="633D28"/>
            </a:solidFill>
            <a:ln>
              <a:solidFill>
                <a:srgbClr val="3B2500"/>
              </a:solidFill>
            </a:ln>
          </c:spPr>
          <c:invertIfNegative val="0"/>
          <c:dLbls>
            <c:dLbl>
              <c:idx val="0"/>
              <c:layout>
                <c:manualLayout>
                  <c:x val="-1.4283617534208983E-3"/>
                  <c:y val="-3.576782177485846E-2"/>
                </c:manualLayout>
              </c:layout>
              <c:spPr/>
              <c:txPr>
                <a:bodyPr/>
                <a:lstStyle/>
                <a:p>
                  <a:pPr>
                    <a:defRPr sz="1000">
                      <a:solidFill>
                        <a:srgbClr val="3B2500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1246942940322034E-7"/>
                  <c:y val="-3.8748473589429996E-2"/>
                </c:manualLayout>
              </c:layout>
              <c:spPr/>
              <c:txPr>
                <a:bodyPr/>
                <a:lstStyle/>
                <a:p>
                  <a:pPr>
                    <a:defRPr sz="1000">
                      <a:solidFill>
                        <a:srgbClr val="3B2500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2493885880644068E-7"/>
                  <c:y val="-2.8202364196692038E-2"/>
                </c:manualLayout>
              </c:layout>
              <c:spPr/>
              <c:txPr>
                <a:bodyPr/>
                <a:lstStyle/>
                <a:p>
                  <a:pPr>
                    <a:defRPr sz="1000">
                      <a:solidFill>
                        <a:srgbClr val="3B2500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4283617534208983E-3"/>
                  <c:y val="-2.9806752842708655E-2"/>
                </c:manualLayout>
              </c:layout>
              <c:spPr/>
              <c:txPr>
                <a:bodyPr/>
                <a:lstStyle/>
                <a:p>
                  <a:pPr>
                    <a:defRPr sz="1000">
                      <a:solidFill>
                        <a:srgbClr val="3B2500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3.8748961234204259E-2"/>
                </c:manualLayout>
              </c:layout>
              <c:spPr/>
              <c:txPr>
                <a:bodyPr/>
                <a:lstStyle/>
                <a:p>
                  <a:pPr>
                    <a:defRPr sz="1000">
                      <a:solidFill>
                        <a:srgbClr val="3B2500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pPr/>
              <c:txPr>
                <a:bodyPr/>
                <a:lstStyle/>
                <a:p>
                  <a:pPr>
                    <a:defRPr sz="1000">
                      <a:solidFill>
                        <a:schemeClr val="bg1">
                          <a:lumMod val="95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spPr/>
              <c:txPr>
                <a:bodyPr/>
                <a:lstStyle/>
                <a:p>
                  <a:pPr>
                    <a:defRPr sz="1000">
                      <a:solidFill>
                        <a:schemeClr val="bg1">
                          <a:lumMod val="95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spPr/>
              <c:txPr>
                <a:bodyPr/>
                <a:lstStyle/>
                <a:p>
                  <a:pPr>
                    <a:defRPr sz="1000">
                      <a:solidFill>
                        <a:schemeClr val="bg1">
                          <a:lumMod val="95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1955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1990</c:v>
                </c:pt>
                <c:pt idx="5">
                  <c:v>2000</c:v>
                </c:pt>
                <c:pt idx="6">
                  <c:v>2010</c:v>
                </c:pt>
                <c:pt idx="7">
                  <c:v>2019</c:v>
                </c:pt>
              </c:numCache>
            </c:numRef>
          </c:cat>
          <c:val>
            <c:numRef>
              <c:f>Лист1!$G$2:$G$9</c:f>
              <c:numCache>
                <c:formatCode>0</c:formatCode>
                <c:ptCount val="8"/>
                <c:pt idx="0">
                  <c:v>3.7</c:v>
                </c:pt>
                <c:pt idx="1">
                  <c:v>3.3</c:v>
                </c:pt>
                <c:pt idx="2">
                  <c:v>0.8</c:v>
                </c:pt>
                <c:pt idx="3">
                  <c:v>1.1000000000000001</c:v>
                </c:pt>
                <c:pt idx="4">
                  <c:v>4.3</c:v>
                </c:pt>
                <c:pt idx="5">
                  <c:v>20.399999999999999</c:v>
                </c:pt>
                <c:pt idx="6">
                  <c:v>40.700000000000003</c:v>
                </c:pt>
                <c:pt idx="7">
                  <c:v>14.6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83681664"/>
        <c:axId val="83683200"/>
      </c:barChart>
      <c:catAx>
        <c:axId val="83681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3B2500"/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83683200"/>
        <c:crosses val="autoZero"/>
        <c:auto val="1"/>
        <c:lblAlgn val="ctr"/>
        <c:lblOffset val="100"/>
        <c:noMultiLvlLbl val="0"/>
      </c:catAx>
      <c:valAx>
        <c:axId val="83683200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836816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717765277425534"/>
          <c:y val="0.14444766452950819"/>
          <c:w val="0.33282234722574472"/>
          <c:h val="0.58957821389928577"/>
        </c:manualLayout>
      </c:layout>
      <c:overlay val="0"/>
      <c:txPr>
        <a:bodyPr/>
        <a:lstStyle/>
        <a:p>
          <a:pPr>
            <a:defRPr sz="1100">
              <a:solidFill>
                <a:srgbClr val="633D28"/>
              </a:solidFill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5902149305814836E-2"/>
          <c:y val="0"/>
          <c:w val="0.63936452416033918"/>
          <c:h val="0.9019163012239181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Покупка товаров и оплата услуг</c:v>
                </c:pt>
              </c:strCache>
            </c:strRef>
          </c:tx>
          <c:spPr>
            <a:solidFill>
              <a:srgbClr val="3B2500"/>
            </a:solidFill>
            <a:ln>
              <a:solidFill>
                <a:srgbClr val="3B2500"/>
              </a:solidFill>
            </a:ln>
          </c:spPr>
          <c:invertIfNegative val="0"/>
          <c:dLbls>
            <c:dLbl>
              <c:idx val="0"/>
              <c:layout/>
              <c:spPr/>
              <c:txPr>
                <a:bodyPr/>
                <a:lstStyle/>
                <a:p>
                  <a:pPr>
                    <a:defRPr sz="1200">
                      <a:solidFill>
                        <a:schemeClr val="bg1">
                          <a:lumMod val="85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>
                          <a:lumMod val="85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>
                          <a:lumMod val="85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>
                          <a:lumMod val="85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3.5153364163110503E-3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chemeClr val="bg1">
                          <a:lumMod val="85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>
                          <a:lumMod val="85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>
                          <a:lumMod val="85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spPr/>
              <c:txPr>
                <a:bodyPr/>
                <a:lstStyle/>
                <a:p>
                  <a:pPr>
                    <a:defRPr sz="1200">
                      <a:solidFill>
                        <a:schemeClr val="bg1">
                          <a:lumMod val="85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1955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1990</c:v>
                </c:pt>
                <c:pt idx="5">
                  <c:v>2000</c:v>
                </c:pt>
                <c:pt idx="6">
                  <c:v>2010</c:v>
                </c:pt>
                <c:pt idx="7">
                  <c:v>2019</c:v>
                </c:pt>
              </c:numCache>
            </c:numRef>
          </c:cat>
          <c:val>
            <c:numRef>
              <c:f>Лист1!$B$2:$B$9</c:f>
              <c:numCache>
                <c:formatCode>0</c:formatCode>
                <c:ptCount val="8"/>
                <c:pt idx="0">
                  <c:v>82.2</c:v>
                </c:pt>
                <c:pt idx="1">
                  <c:v>87.4</c:v>
                </c:pt>
                <c:pt idx="2">
                  <c:v>80.7</c:v>
                </c:pt>
                <c:pt idx="3">
                  <c:v>80</c:v>
                </c:pt>
                <c:pt idx="4">
                  <c:v>73.900000000000006</c:v>
                </c:pt>
                <c:pt idx="5">
                  <c:v>95.8</c:v>
                </c:pt>
                <c:pt idx="6">
                  <c:v>71.599999999999994</c:v>
                </c:pt>
                <c:pt idx="7">
                  <c:v>85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Оплата обязательных платежей, взносов и прочих расоходов</c:v>
                </c:pt>
              </c:strCache>
            </c:strRef>
          </c:tx>
          <c:spPr>
            <a:solidFill>
              <a:srgbClr val="85604E"/>
            </a:solidFill>
            <a:ln>
              <a:solidFill>
                <a:srgbClr val="3B2500"/>
              </a:solidFill>
            </a:ln>
          </c:spPr>
          <c:invertIfNegative val="0"/>
          <c:dLbls>
            <c:dLbl>
              <c:idx val="5"/>
              <c:spPr/>
              <c:txPr>
                <a:bodyPr/>
                <a:lstStyle/>
                <a:p>
                  <a:pPr>
                    <a:defRPr sz="1100">
                      <a:solidFill>
                        <a:schemeClr val="bg1">
                          <a:lumMod val="95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solidFill>
                      <a:schemeClr val="bg1">
                        <a:lumMod val="95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1955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1990</c:v>
                </c:pt>
                <c:pt idx="5">
                  <c:v>2000</c:v>
                </c:pt>
                <c:pt idx="6">
                  <c:v>2010</c:v>
                </c:pt>
                <c:pt idx="7">
                  <c:v>2019</c:v>
                </c:pt>
              </c:numCache>
            </c:numRef>
          </c:cat>
          <c:val>
            <c:numRef>
              <c:f>Лист1!$C$2:$C$9</c:f>
              <c:numCache>
                <c:formatCode>0</c:formatCode>
                <c:ptCount val="8"/>
                <c:pt idx="0">
                  <c:v>10.1</c:v>
                </c:pt>
                <c:pt idx="1">
                  <c:v>9.6</c:v>
                </c:pt>
                <c:pt idx="2">
                  <c:v>10.7</c:v>
                </c:pt>
                <c:pt idx="3">
                  <c:v>12.2</c:v>
                </c:pt>
                <c:pt idx="4">
                  <c:v>11.7</c:v>
                </c:pt>
                <c:pt idx="5">
                  <c:v>5.2</c:v>
                </c:pt>
                <c:pt idx="6">
                  <c:v>8</c:v>
                </c:pt>
                <c:pt idx="7">
                  <c:v>13.7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Прирост (+), уменьшение (-)   сбережений</c:v>
                </c:pt>
              </c:strCache>
            </c:strRef>
          </c:tx>
          <c:spPr>
            <a:solidFill>
              <a:srgbClr val="83653B"/>
            </a:solidFill>
            <a:ln>
              <a:solidFill>
                <a:srgbClr val="3B2500"/>
              </a:solidFill>
            </a:ln>
          </c:spPr>
          <c:invertIfNegative val="0"/>
          <c:dLbls>
            <c:dLbl>
              <c:idx val="1"/>
              <c:layout>
                <c:manualLayout>
                  <c:x val="-2.6186329639335242E-17"/>
                  <c:y val="-8.328549914207063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3B2500"/>
                        </a:solidFill>
                      </a:rPr>
                      <a:t>3</a:t>
                    </a:r>
                    <a:endParaRPr lang="en-US" dirty="0">
                      <a:solidFill>
                        <a:srgbClr val="3B2500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1.4283617534208983E-3"/>
                  <c:y val="-8.818464615042773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3B2500"/>
                        </a:solidFill>
                      </a:rPr>
                      <a:t>1</a:t>
                    </a:r>
                    <a:endParaRPr lang="en-US" dirty="0">
                      <a:solidFill>
                        <a:srgbClr val="3B2500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1955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1990</c:v>
                </c:pt>
                <c:pt idx="5">
                  <c:v>2000</c:v>
                </c:pt>
                <c:pt idx="6">
                  <c:v>2010</c:v>
                </c:pt>
                <c:pt idx="7">
                  <c:v>2019</c:v>
                </c:pt>
              </c:numCache>
            </c:numRef>
          </c:cat>
          <c:val>
            <c:numRef>
              <c:f>Лист1!$D$2:$D$9</c:f>
              <c:numCache>
                <c:formatCode>0</c:formatCode>
                <c:ptCount val="8"/>
                <c:pt idx="0">
                  <c:v>8</c:v>
                </c:pt>
                <c:pt idx="1">
                  <c:v>3</c:v>
                </c:pt>
                <c:pt idx="2">
                  <c:v>8</c:v>
                </c:pt>
                <c:pt idx="3">
                  <c:v>8</c:v>
                </c:pt>
                <c:pt idx="4">
                  <c:v>14</c:v>
                </c:pt>
                <c:pt idx="6">
                  <c:v>20</c:v>
                </c:pt>
                <c:pt idx="7">
                  <c:v>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88951040"/>
        <c:axId val="88956928"/>
      </c:barChart>
      <c:catAx>
        <c:axId val="88951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3B2500"/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88956928"/>
        <c:crosses val="autoZero"/>
        <c:auto val="1"/>
        <c:lblAlgn val="ctr"/>
        <c:lblOffset val="100"/>
        <c:noMultiLvlLbl val="0"/>
      </c:catAx>
      <c:valAx>
        <c:axId val="88956928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889510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6717765277425534"/>
          <c:y val="1.2170715599501289E-2"/>
          <c:w val="0.32802462630626211"/>
          <c:h val="0.88185649125405818"/>
        </c:manualLayout>
      </c:layout>
      <c:overlay val="0"/>
      <c:txPr>
        <a:bodyPr/>
        <a:lstStyle/>
        <a:p>
          <a:pPr>
            <a:defRPr sz="1100">
              <a:solidFill>
                <a:srgbClr val="633D28"/>
              </a:solidFill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Браки</c:v>
                </c:pt>
              </c:strCache>
            </c:strRef>
          </c:tx>
          <c:spPr>
            <a:solidFill>
              <a:srgbClr val="B67038"/>
            </a:solidFill>
          </c:spPr>
          <c:invertIfNegative val="0"/>
          <c:dLbls>
            <c:dLbl>
              <c:idx val="9"/>
              <c:spPr/>
              <c:txPr>
                <a:bodyPr/>
                <a:lstStyle/>
                <a:p>
                  <a:pPr>
                    <a:defRPr sz="1100">
                      <a:solidFill>
                        <a:srgbClr val="C00000"/>
                      </a:solidFill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1940</c:v>
                </c:pt>
                <c:pt idx="1">
                  <c:v>1950</c:v>
                </c:pt>
                <c:pt idx="2">
                  <c:v>1959</c:v>
                </c:pt>
                <c:pt idx="3">
                  <c:v>1970</c:v>
                </c:pt>
                <c:pt idx="4">
                  <c:v>1979</c:v>
                </c:pt>
                <c:pt idx="5">
                  <c:v>1989</c:v>
                </c:pt>
                <c:pt idx="6">
                  <c:v>2002</c:v>
                </c:pt>
                <c:pt idx="7">
                  <c:v>2010</c:v>
                </c:pt>
                <c:pt idx="8">
                  <c:v>2019</c:v>
                </c:pt>
              </c:numCache>
            </c:numRef>
          </c:cat>
          <c:val>
            <c:numRef>
              <c:f>Лист1!$B$2:$B$10</c:f>
              <c:numCache>
                <c:formatCode>0.0</c:formatCode>
                <c:ptCount val="9"/>
                <c:pt idx="0">
                  <c:v>5.7</c:v>
                </c:pt>
                <c:pt idx="1">
                  <c:v>12.9</c:v>
                </c:pt>
                <c:pt idx="2">
                  <c:v>12.4</c:v>
                </c:pt>
                <c:pt idx="3">
                  <c:v>11.4</c:v>
                </c:pt>
                <c:pt idx="4">
                  <c:v>10.9</c:v>
                </c:pt>
                <c:pt idx="5">
                  <c:v>9.3000000000000007</c:v>
                </c:pt>
                <c:pt idx="6">
                  <c:v>7.4</c:v>
                </c:pt>
                <c:pt idx="7">
                  <c:v>8.5</c:v>
                </c:pt>
                <c:pt idx="8">
                  <c:v>6.3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Разводы</c:v>
                </c:pt>
              </c:strCache>
            </c:strRef>
          </c:tx>
          <c:spPr>
            <a:solidFill>
              <a:srgbClr val="845126"/>
            </a:solidFill>
          </c:spPr>
          <c:invertIfNegative val="0"/>
          <c:dLbls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1940</c:v>
                </c:pt>
                <c:pt idx="1">
                  <c:v>1950</c:v>
                </c:pt>
                <c:pt idx="2">
                  <c:v>1959</c:v>
                </c:pt>
                <c:pt idx="3">
                  <c:v>1970</c:v>
                </c:pt>
                <c:pt idx="4">
                  <c:v>1979</c:v>
                </c:pt>
                <c:pt idx="5">
                  <c:v>1989</c:v>
                </c:pt>
                <c:pt idx="6">
                  <c:v>2002</c:v>
                </c:pt>
                <c:pt idx="7">
                  <c:v>2010</c:v>
                </c:pt>
                <c:pt idx="8">
                  <c:v>2019</c:v>
                </c:pt>
              </c:numCache>
            </c:numRef>
          </c:cat>
          <c:val>
            <c:numRef>
              <c:f>Лист1!$C$2:$C$10</c:f>
              <c:numCache>
                <c:formatCode>0.0</c:formatCode>
                <c:ptCount val="9"/>
                <c:pt idx="0">
                  <c:v>0.7</c:v>
                </c:pt>
                <c:pt idx="1">
                  <c:v>0.5</c:v>
                </c:pt>
                <c:pt idx="2">
                  <c:v>1.6</c:v>
                </c:pt>
                <c:pt idx="3">
                  <c:v>3.3</c:v>
                </c:pt>
                <c:pt idx="4">
                  <c:v>5.0999999999999996</c:v>
                </c:pt>
                <c:pt idx="5">
                  <c:v>4</c:v>
                </c:pt>
                <c:pt idx="6">
                  <c:v>6.3</c:v>
                </c:pt>
                <c:pt idx="7">
                  <c:v>4.8</c:v>
                </c:pt>
                <c:pt idx="8">
                  <c:v>4.3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69170304"/>
        <c:axId val="69171840"/>
      </c:barChart>
      <c:catAx>
        <c:axId val="69170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9171840"/>
        <c:crosses val="autoZero"/>
        <c:auto val="1"/>
        <c:lblAlgn val="ctr"/>
        <c:lblOffset val="100"/>
        <c:noMultiLvlLbl val="0"/>
      </c:catAx>
      <c:valAx>
        <c:axId val="69171840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6917030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200">
          <a:solidFill>
            <a:schemeClr val="tx1">
              <a:lumMod val="75000"/>
              <a:lumOff val="25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Городское</c:v>
                </c:pt>
              </c:strCache>
            </c:strRef>
          </c:tx>
          <c:spPr>
            <a:solidFill>
              <a:srgbClr val="B67038"/>
            </a:solidFill>
          </c:spPr>
          <c:invertIfNegative val="0"/>
          <c:dLbls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1898</c:v>
                </c:pt>
                <c:pt idx="1">
                  <c:v>1915</c:v>
                </c:pt>
                <c:pt idx="2">
                  <c:v>1959</c:v>
                </c:pt>
                <c:pt idx="3">
                  <c:v>1979</c:v>
                </c:pt>
                <c:pt idx="4">
                  <c:v>2002</c:v>
                </c:pt>
                <c:pt idx="5">
                  <c:v>2010</c:v>
                </c:pt>
                <c:pt idx="6">
                  <c:v>2020</c:v>
                </c:pt>
              </c:numCache>
            </c:numRef>
          </c:cat>
          <c:val>
            <c:numRef>
              <c:f>Лист1!$B$2:$B$8</c:f>
              <c:numCache>
                <c:formatCode>0.0</c:formatCode>
                <c:ptCount val="7"/>
                <c:pt idx="0">
                  <c:v>5.7</c:v>
                </c:pt>
                <c:pt idx="1">
                  <c:v>4.7</c:v>
                </c:pt>
                <c:pt idx="2">
                  <c:v>62.4</c:v>
                </c:pt>
                <c:pt idx="3">
                  <c:v>78.099999999999994</c:v>
                </c:pt>
                <c:pt idx="4">
                  <c:v>80.599999999999994</c:v>
                </c:pt>
                <c:pt idx="5">
                  <c:v>80.2</c:v>
                </c:pt>
                <c:pt idx="6">
                  <c:v>79.8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Сельское</c:v>
                </c:pt>
              </c:strCache>
            </c:strRef>
          </c:tx>
          <c:spPr>
            <a:solidFill>
              <a:srgbClr val="845126"/>
            </a:solidFill>
          </c:spPr>
          <c:invertIfNegative val="0"/>
          <c:dLbls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1898</c:v>
                </c:pt>
                <c:pt idx="1">
                  <c:v>1915</c:v>
                </c:pt>
                <c:pt idx="2">
                  <c:v>1959</c:v>
                </c:pt>
                <c:pt idx="3">
                  <c:v>1979</c:v>
                </c:pt>
                <c:pt idx="4">
                  <c:v>2002</c:v>
                </c:pt>
                <c:pt idx="5">
                  <c:v>2010</c:v>
                </c:pt>
                <c:pt idx="6">
                  <c:v>2020</c:v>
                </c:pt>
              </c:numCache>
            </c:numRef>
          </c:cat>
          <c:val>
            <c:numRef>
              <c:f>Лист1!$C$2:$C$8</c:f>
              <c:numCache>
                <c:formatCode>0.0</c:formatCode>
                <c:ptCount val="7"/>
                <c:pt idx="0">
                  <c:v>94.3</c:v>
                </c:pt>
                <c:pt idx="1">
                  <c:v>95.3</c:v>
                </c:pt>
                <c:pt idx="2">
                  <c:v>37.6</c:v>
                </c:pt>
                <c:pt idx="3">
                  <c:v>21.9</c:v>
                </c:pt>
                <c:pt idx="4">
                  <c:v>19.399999999999999</c:v>
                </c:pt>
                <c:pt idx="5">
                  <c:v>19.8</c:v>
                </c:pt>
                <c:pt idx="6">
                  <c:v>20.2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69206016"/>
        <c:axId val="69207552"/>
      </c:barChart>
      <c:catAx>
        <c:axId val="69206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9207552"/>
        <c:crosses val="autoZero"/>
        <c:auto val="1"/>
        <c:lblAlgn val="ctr"/>
        <c:lblOffset val="100"/>
        <c:noMultiLvlLbl val="0"/>
      </c:catAx>
      <c:valAx>
        <c:axId val="69207552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6920601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200">
          <a:solidFill>
            <a:schemeClr val="tx1">
              <a:lumMod val="75000"/>
              <a:lumOff val="25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5902149305814836E-2"/>
          <c:y val="0"/>
          <c:w val="0.63936452416033918"/>
          <c:h val="0.9019163012239181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Электроэнергетика</c:v>
                </c:pt>
              </c:strCache>
            </c:strRef>
          </c:tx>
          <c:spPr>
            <a:solidFill>
              <a:srgbClr val="3B2500"/>
            </a:solidFill>
            <a:ln>
              <a:solidFill>
                <a:srgbClr val="3B2500"/>
              </a:solidFill>
            </a:ln>
          </c:spPr>
          <c:invertIfNegative val="0"/>
          <c:dLbls>
            <c:dLbl>
              <c:idx val="4"/>
              <c:layout>
                <c:manualLayout>
                  <c:x val="-4.5707576109468746E-2"/>
                  <c:y val="-3.51533641631105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1940</c:v>
                </c:pt>
                <c:pt idx="1">
                  <c:v>1950</c:v>
                </c:pt>
                <c:pt idx="2">
                  <c:v>1980</c:v>
                </c:pt>
                <c:pt idx="3">
                  <c:v>1990</c:v>
                </c:pt>
                <c:pt idx="4">
                  <c:v>2000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4">
                  <c:v>6.9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Нефтеперерабатывающая</c:v>
                </c:pt>
              </c:strCache>
            </c:strRef>
          </c:tx>
          <c:spPr>
            <a:solidFill>
              <a:srgbClr val="85604E"/>
            </a:solidFill>
            <a:ln>
              <a:solidFill>
                <a:srgbClr val="3B2500"/>
              </a:solidFill>
            </a:ln>
          </c:spPr>
          <c:invertIfNegative val="0"/>
          <c:dLbls>
            <c:dLbl>
              <c:idx val="2"/>
              <c:layout>
                <c:manualLayout>
                  <c:x val="-4.1422490849206052E-2"/>
                  <c:y val="3.51533641631105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570757610946879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1940</c:v>
                </c:pt>
                <c:pt idx="1">
                  <c:v>1950</c:v>
                </c:pt>
                <c:pt idx="2">
                  <c:v>1980</c:v>
                </c:pt>
                <c:pt idx="3">
                  <c:v>1990</c:v>
                </c:pt>
                <c:pt idx="4">
                  <c:v>2000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2">
                  <c:v>9.6999999999999993</c:v>
                </c:pt>
                <c:pt idx="3">
                  <c:v>8.6999999999999993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Химическая и нефтехимическая</c:v>
                </c:pt>
              </c:strCache>
            </c:strRef>
          </c:tx>
          <c:spPr>
            <a:solidFill>
              <a:srgbClr val="B2895C"/>
            </a:solidFill>
            <a:ln>
              <a:solidFill>
                <a:srgbClr val="3B2500"/>
              </a:solidFill>
            </a:ln>
          </c:spPr>
          <c:invertIfNegative val="0"/>
          <c:dLbls>
            <c:dLbl>
              <c:idx val="0"/>
              <c:layout>
                <c:manualLayout>
                  <c:x val="-4.5707576109468739E-2"/>
                  <c:y val="7.03067283262210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1422490849206052E-2"/>
                  <c:y val="-1.40613456652442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9992661369731441E-2"/>
                  <c:y val="1.0546009248933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8564299616310591E-2"/>
                  <c:y val="7.03067283262210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4279214356047848E-2"/>
                  <c:y val="-7.03067283262210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1940</c:v>
                </c:pt>
                <c:pt idx="1">
                  <c:v>1950</c:v>
                </c:pt>
                <c:pt idx="2">
                  <c:v>1980</c:v>
                </c:pt>
                <c:pt idx="3">
                  <c:v>1990</c:v>
                </c:pt>
                <c:pt idx="4">
                  <c:v>2000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21.3</c:v>
                </c:pt>
                <c:pt idx="1">
                  <c:v>4.5</c:v>
                </c:pt>
                <c:pt idx="2">
                  <c:v>13.4</c:v>
                </c:pt>
                <c:pt idx="3">
                  <c:v>14.3</c:v>
                </c:pt>
                <c:pt idx="4" formatCode="0.0">
                  <c:v>13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Машиностроение и металлообработка</c:v>
                </c:pt>
              </c:strCache>
            </c:strRef>
          </c:tx>
          <c:spPr>
            <a:solidFill>
              <a:srgbClr val="83653B"/>
            </a:solidFill>
            <a:ln>
              <a:solidFill>
                <a:srgbClr val="3B2500"/>
              </a:solidFill>
            </a:ln>
          </c:spPr>
          <c:invertIfNegative val="0"/>
          <c:dLbls>
            <c:dLbl>
              <c:idx val="0"/>
              <c:layout>
                <c:manualLayout>
                  <c:x val="-4.5707576109468739E-2"/>
                  <c:y val="-7.03067283262210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4279214356047848E-2"/>
                  <c:y val="7.03067283262210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9992661369731441E-2"/>
                  <c:y val="-1.0546009248933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8564299616310591E-2"/>
                  <c:y val="3.51533641631111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5707576109468746E-2"/>
                  <c:y val="-7.03067283262203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1940</c:v>
                </c:pt>
                <c:pt idx="1">
                  <c:v>1950</c:v>
                </c:pt>
                <c:pt idx="2">
                  <c:v>1980</c:v>
                </c:pt>
                <c:pt idx="3">
                  <c:v>1990</c:v>
                </c:pt>
                <c:pt idx="4">
                  <c:v>2000</c:v>
                </c:pt>
              </c:numCache>
            </c:num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37.799999999999997</c:v>
                </c:pt>
                <c:pt idx="1">
                  <c:v>76.3</c:v>
                </c:pt>
                <c:pt idx="2">
                  <c:v>44.1</c:v>
                </c:pt>
                <c:pt idx="3">
                  <c:v>43.2</c:v>
                </c:pt>
                <c:pt idx="4">
                  <c:v>56.5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Легкая</c:v>
                </c:pt>
              </c:strCache>
            </c:strRef>
          </c:tx>
          <c:spPr>
            <a:solidFill>
              <a:srgbClr val="984840"/>
            </a:solidFill>
            <a:ln>
              <a:solidFill>
                <a:srgbClr val="3B2500"/>
              </a:solidFill>
            </a:ln>
          </c:spPr>
          <c:invertIfNegative val="0"/>
          <c:dLbls>
            <c:dLbl>
              <c:idx val="0"/>
              <c:layout>
                <c:manualLayout>
                  <c:x val="-4.285085260262695E-2"/>
                  <c:y val="3.51533641631105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1422490849206052E-2"/>
                  <c:y val="7.03067283262210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1940</c:v>
                </c:pt>
                <c:pt idx="1">
                  <c:v>1950</c:v>
                </c:pt>
                <c:pt idx="2">
                  <c:v>1980</c:v>
                </c:pt>
                <c:pt idx="3">
                  <c:v>1990</c:v>
                </c:pt>
                <c:pt idx="4">
                  <c:v>2000</c:v>
                </c:pt>
              </c:numCache>
            </c:numRef>
          </c:cat>
          <c:val>
            <c:numRef>
              <c:f>Лист1!$F$2:$F$6</c:f>
              <c:numCache>
                <c:formatCode>General</c:formatCode>
                <c:ptCount val="5"/>
                <c:pt idx="0">
                  <c:v>8.5</c:v>
                </c:pt>
                <c:pt idx="1">
                  <c:v>2.4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Пищевая</c:v>
                </c:pt>
              </c:strCache>
            </c:strRef>
          </c:tx>
          <c:spPr>
            <a:solidFill>
              <a:srgbClr val="633D28"/>
            </a:solidFill>
            <a:ln>
              <a:solidFill>
                <a:srgbClr val="3B2500"/>
              </a:solidFill>
            </a:ln>
          </c:spPr>
          <c:invertIfNegative val="0"/>
          <c:dLbls>
            <c:dLbl>
              <c:idx val="0"/>
              <c:layout>
                <c:manualLayout>
                  <c:x val="-4.5707576109468739E-2"/>
                  <c:y val="-3.222354490037752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142260331863545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9992661369731441E-2"/>
                  <c:y val="1.0546009248933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570757610946879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285085260262695E-2"/>
                  <c:y val="-2.7679814301661813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1940</c:v>
                </c:pt>
                <c:pt idx="1">
                  <c:v>1950</c:v>
                </c:pt>
                <c:pt idx="2">
                  <c:v>1980</c:v>
                </c:pt>
                <c:pt idx="3">
                  <c:v>1990</c:v>
                </c:pt>
                <c:pt idx="4">
                  <c:v>2000</c:v>
                </c:pt>
              </c:numCache>
            </c:numRef>
          </c:cat>
          <c:val>
            <c:numRef>
              <c:f>Лист1!$G$2:$G$6</c:f>
              <c:numCache>
                <c:formatCode>0.0</c:formatCode>
                <c:ptCount val="5"/>
                <c:pt idx="0" formatCode="General">
                  <c:v>21.3</c:v>
                </c:pt>
                <c:pt idx="1">
                  <c:v>6</c:v>
                </c:pt>
                <c:pt idx="2" formatCode="General">
                  <c:v>10.199999999999999</c:v>
                </c:pt>
                <c:pt idx="3" formatCode="General">
                  <c:v>9.6</c:v>
                </c:pt>
                <c:pt idx="4" formatCode="General">
                  <c:v>9.6999999999999993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Прочие</c:v>
                </c:pt>
              </c:strCache>
            </c:strRef>
          </c:tx>
          <c:spPr>
            <a:solidFill>
              <a:srgbClr val="CCB194"/>
            </a:solidFill>
            <a:ln>
              <a:solidFill>
                <a:srgbClr val="3B2500"/>
              </a:solidFill>
            </a:ln>
          </c:spPr>
          <c:invertIfNegative val="0"/>
          <c:dLbls>
            <c:dLbl>
              <c:idx val="0"/>
              <c:layout>
                <c:manualLayout>
                  <c:x val="-4.713593786288964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427921435604784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999266136973144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8564299616310591E-2"/>
                  <c:y val="-7.03067283262210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7135937862889644E-2"/>
                  <c:y val="7.03067283262210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1940</c:v>
                </c:pt>
                <c:pt idx="1">
                  <c:v>1950</c:v>
                </c:pt>
                <c:pt idx="2">
                  <c:v>1980</c:v>
                </c:pt>
                <c:pt idx="3">
                  <c:v>1990</c:v>
                </c:pt>
                <c:pt idx="4">
                  <c:v>2000</c:v>
                </c:pt>
              </c:numCache>
            </c:numRef>
          </c:cat>
          <c:val>
            <c:numRef>
              <c:f>Лист1!$H$2:$H$6</c:f>
              <c:numCache>
                <c:formatCode>General</c:formatCode>
                <c:ptCount val="5"/>
                <c:pt idx="0">
                  <c:v>11.1</c:v>
                </c:pt>
                <c:pt idx="1">
                  <c:v>10.8</c:v>
                </c:pt>
                <c:pt idx="2">
                  <c:v>22.6</c:v>
                </c:pt>
                <c:pt idx="3">
                  <c:v>24.2</c:v>
                </c:pt>
                <c:pt idx="4">
                  <c:v>13.9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9016448"/>
        <c:axId val="29017984"/>
      </c:barChart>
      <c:catAx>
        <c:axId val="29016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29017984"/>
        <c:crosses val="autoZero"/>
        <c:auto val="1"/>
        <c:lblAlgn val="ctr"/>
        <c:lblOffset val="100"/>
        <c:noMultiLvlLbl val="0"/>
      </c:catAx>
      <c:valAx>
        <c:axId val="290179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90164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717765277425534"/>
          <c:y val="0.14444766452950819"/>
          <c:w val="0.32414847989130957"/>
          <c:h val="0.81656476343031514"/>
        </c:manualLayout>
      </c:layout>
      <c:overlay val="0"/>
      <c:txPr>
        <a:bodyPr/>
        <a:lstStyle/>
        <a:p>
          <a:pPr>
            <a:defRPr sz="1400">
              <a:solidFill>
                <a:srgbClr val="633D28"/>
              </a:solidFill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53975">
              <a:solidFill>
                <a:srgbClr val="845126"/>
              </a:solidFill>
            </a:ln>
          </c:spPr>
          <c:marker>
            <c:symbol val="circle"/>
            <c:size val="10"/>
            <c:spPr>
              <a:solidFill>
                <a:schemeClr val="bg1"/>
              </a:solidFill>
              <a:ln w="38100">
                <a:solidFill>
                  <a:srgbClr val="845126"/>
                </a:solidFill>
              </a:ln>
            </c:spPr>
          </c:marker>
          <c:dPt>
            <c:idx val="2"/>
            <c:bubble3D val="0"/>
          </c:dPt>
          <c:cat>
            <c:numRef>
              <c:f>Лист1!$A$2:$A$8</c:f>
              <c:numCache>
                <c:formatCode>General</c:formatCode>
                <c:ptCount val="7"/>
                <c:pt idx="0">
                  <c:v>1960</c:v>
                </c:pt>
                <c:pt idx="1">
                  <c:v>1970</c:v>
                </c:pt>
                <c:pt idx="2">
                  <c:v>1980</c:v>
                </c:pt>
                <c:pt idx="3">
                  <c:v>1990</c:v>
                </c:pt>
                <c:pt idx="4">
                  <c:v>2000</c:v>
                </c:pt>
                <c:pt idx="5">
                  <c:v>2010</c:v>
                </c:pt>
                <c:pt idx="6">
                  <c:v>2019</c:v>
                </c:pt>
              </c:numCache>
            </c:numRef>
          </c:cat>
          <c:val>
            <c:numRef>
              <c:f>Лист1!$B$2:$B$8</c:f>
              <c:numCache>
                <c:formatCode>0.0</c:formatCode>
                <c:ptCount val="7"/>
                <c:pt idx="0">
                  <c:v>109.3</c:v>
                </c:pt>
                <c:pt idx="1">
                  <c:v>110.3</c:v>
                </c:pt>
                <c:pt idx="2">
                  <c:v>104.5</c:v>
                </c:pt>
                <c:pt idx="3">
                  <c:v>100.2</c:v>
                </c:pt>
                <c:pt idx="4">
                  <c:v>111</c:v>
                </c:pt>
                <c:pt idx="5">
                  <c:v>114.4</c:v>
                </c:pt>
                <c:pt idx="6">
                  <c:v>102.4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9051136"/>
        <c:axId val="29061120"/>
      </c:lineChart>
      <c:catAx>
        <c:axId val="29051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9061120"/>
        <c:crosses val="autoZero"/>
        <c:auto val="1"/>
        <c:lblAlgn val="ctr"/>
        <c:lblOffset val="100"/>
        <c:noMultiLvlLbl val="0"/>
      </c:catAx>
      <c:valAx>
        <c:axId val="29061120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290511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chemeClr val="tx1">
              <a:lumMod val="75000"/>
              <a:lumOff val="25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3449348539817417E-2"/>
          <c:y val="0"/>
          <c:w val="0.74152776128322906"/>
          <c:h val="0.6019487775299453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химическое производство</c:v>
                </c:pt>
              </c:strCache>
            </c:strRef>
          </c:tx>
          <c:spPr>
            <a:solidFill>
              <a:srgbClr val="633D28"/>
            </a:solidFill>
            <a:ln>
              <a:solidFill>
                <a:srgbClr val="3B2500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  <c:pt idx="0">
                  <c:v>8.1999999999999993</c:v>
                </c:pt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9.5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производство транспортных средств и оборудования</c:v>
                </c:pt>
              </c:strCache>
            </c:strRef>
          </c:tx>
          <c:spPr>
            <a:solidFill>
              <a:srgbClr val="B2895C"/>
            </a:solidFill>
            <a:ln>
              <a:solidFill>
                <a:srgbClr val="3B2500"/>
              </a:solidFill>
            </a:ln>
          </c:spPr>
          <c:invertIfNegative val="0"/>
          <c:dLbls>
            <c:txPr>
              <a:bodyPr/>
              <a:lstStyle/>
              <a:p>
                <a:pPr algn="ctr">
                  <a:defRPr lang="ru-RU" sz="1400" b="1" i="0" u="none" strike="noStrike" kern="1200" baseline="0">
                    <a:solidFill>
                      <a:prstClr val="white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  <c:pt idx="0">
                  <c:v>8.1999999999999993</c:v>
                </c:pt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27.2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прочие</c:v>
                </c:pt>
              </c:strCache>
            </c:strRef>
          </c:tx>
          <c:spPr>
            <a:solidFill>
              <a:srgbClr val="83653B"/>
            </a:solidFill>
            <a:ln>
              <a:solidFill>
                <a:srgbClr val="3B2500"/>
              </a:solidFill>
            </a:ln>
          </c:spPr>
          <c:invertIfNegative val="0"/>
          <c:dLbls>
            <c:txPr>
              <a:bodyPr/>
              <a:lstStyle/>
              <a:p>
                <a:pPr algn="ctr">
                  <a:defRPr lang="ru-RU" sz="1400" b="1" i="0" u="none" strike="noStrike" kern="1200" baseline="0">
                    <a:solidFill>
                      <a:prstClr val="white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  <c:pt idx="0">
                  <c:v>8.1999999999999993</c:v>
                </c:pt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20.9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производство пищевых продуктов, включая напитки и табака</c:v>
                </c:pt>
              </c:strCache>
            </c:strRef>
          </c:tx>
          <c:spPr>
            <a:solidFill>
              <a:srgbClr val="3B2500"/>
            </a:solidFill>
            <a:ln>
              <a:solidFill>
                <a:srgbClr val="3B2500"/>
              </a:solidFill>
            </a:ln>
          </c:spPr>
          <c:invertIfNegative val="0"/>
          <c:dLbls>
            <c:txPr>
              <a:bodyPr/>
              <a:lstStyle/>
              <a:p>
                <a:pPr algn="ctr">
                  <a:defRPr lang="ru-RU" sz="1400" b="1" i="0" u="none" strike="noStrike" kern="1200" baseline="0">
                    <a:solidFill>
                      <a:prstClr val="white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  <c:pt idx="0">
                  <c:v>8.1999999999999993</c:v>
                </c:pt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8.1999999999999993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металлургическое производство и производство готовых металлических изделий</c:v>
                </c:pt>
              </c:strCache>
            </c:strRef>
          </c:tx>
          <c:spPr>
            <a:solidFill>
              <a:srgbClr val="CCB194"/>
            </a:solidFill>
            <a:ln>
              <a:solidFill>
                <a:srgbClr val="3B2500"/>
              </a:solidFill>
            </a:ln>
          </c:spPr>
          <c:invertIfNegative val="0"/>
          <c:dLbls>
            <c:txPr>
              <a:bodyPr/>
              <a:lstStyle/>
              <a:p>
                <a:pPr algn="ctr">
                  <a:defRPr lang="ru-RU" sz="1400" b="1" i="0" u="none" strike="noStrike" kern="1200" baseline="0">
                    <a:solidFill>
                      <a:prstClr val="white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  <c:pt idx="0">
                  <c:v>8.1999999999999993</c:v>
                </c:pt>
              </c:numCache>
            </c:numRef>
          </c:cat>
          <c:val>
            <c:numRef>
              <c:f>Лист1!$F$2</c:f>
              <c:numCache>
                <c:formatCode>General</c:formatCode>
                <c:ptCount val="1"/>
                <c:pt idx="0">
                  <c:v>7.5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3712896"/>
        <c:axId val="43714432"/>
      </c:barChart>
      <c:catAx>
        <c:axId val="437128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3714432"/>
        <c:crosses val="autoZero"/>
        <c:auto val="1"/>
        <c:lblAlgn val="ctr"/>
        <c:lblOffset val="100"/>
        <c:noMultiLvlLbl val="0"/>
      </c:catAx>
      <c:valAx>
        <c:axId val="437144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371289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7.4886794187618996E-2"/>
          <c:y val="0.59934395571726107"/>
          <c:w val="0.89442815740779757"/>
          <c:h val="0.40065604428273899"/>
        </c:manualLayout>
      </c:layout>
      <c:overlay val="0"/>
      <c:txPr>
        <a:bodyPr/>
        <a:lstStyle/>
        <a:p>
          <a:pPr>
            <a:defRPr sz="1250">
              <a:solidFill>
                <a:srgbClr val="633D28"/>
              </a:solidFill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25928197994104E-2"/>
          <c:y val="0"/>
          <c:w val="0.79924774863984516"/>
          <c:h val="0.66443487537529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3B2500"/>
              </a:solidFill>
            </a:ln>
          </c:spPr>
          <c:explosion val="36"/>
          <c:dPt>
            <c:idx val="0"/>
            <c:bubble3D val="0"/>
            <c:explosion val="0"/>
            <c:spPr>
              <a:solidFill>
                <a:srgbClr val="984840"/>
              </a:solidFill>
              <a:ln>
                <a:solidFill>
                  <a:srgbClr val="3B2500"/>
                </a:solidFill>
              </a:ln>
            </c:spPr>
          </c:dPt>
          <c:dPt>
            <c:idx val="1"/>
            <c:bubble3D val="0"/>
            <c:explosion val="13"/>
            <c:spPr>
              <a:solidFill>
                <a:srgbClr val="7E5F33"/>
              </a:solidFill>
              <a:ln w="19050">
                <a:solidFill>
                  <a:srgbClr val="3B2500"/>
                </a:solidFill>
              </a:ln>
            </c:spPr>
          </c:dPt>
          <c:dPt>
            <c:idx val="2"/>
            <c:bubble3D val="0"/>
            <c:explosion val="21"/>
            <c:spPr>
              <a:solidFill>
                <a:srgbClr val="D9884B"/>
              </a:solidFill>
              <a:ln w="19050">
                <a:solidFill>
                  <a:srgbClr val="3B2500"/>
                </a:solidFill>
              </a:ln>
            </c:spPr>
          </c:dPt>
          <c:dPt>
            <c:idx val="3"/>
            <c:bubble3D val="0"/>
            <c:spPr>
              <a:solidFill>
                <a:srgbClr val="3B2500"/>
              </a:solidFill>
              <a:ln w="19050">
                <a:solidFill>
                  <a:srgbClr val="3B2500"/>
                </a:solidFill>
              </a:ln>
            </c:spPr>
          </c:dPt>
          <c:dPt>
            <c:idx val="4"/>
            <c:bubble3D val="0"/>
            <c:spPr>
              <a:solidFill>
                <a:srgbClr val="BA8928"/>
              </a:solidFill>
              <a:ln w="19050">
                <a:solidFill>
                  <a:srgbClr val="3B2500"/>
                </a:solidFill>
              </a:ln>
            </c:spPr>
          </c:dPt>
          <c:dPt>
            <c:idx val="5"/>
            <c:bubble3D val="0"/>
            <c:spPr>
              <a:solidFill>
                <a:srgbClr val="D9884B"/>
              </a:solidFill>
              <a:ln>
                <a:solidFill>
                  <a:srgbClr val="3B2500"/>
                </a:solidFill>
              </a:ln>
            </c:spPr>
          </c:dPt>
          <c:dLbls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добыча полезных ископаемых</c:v>
                </c:pt>
                <c:pt idx="1">
                  <c:v>обрабатывающие производства</c:v>
                </c:pt>
                <c:pt idx="2">
                  <c:v>производство и распределение электроэнергии, газа и воды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14.7</c:v>
                </c:pt>
                <c:pt idx="1">
                  <c:v>73.3</c:v>
                </c:pt>
                <c:pt idx="2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3.902927855037041E-2"/>
          <c:y val="0.66108149964595631"/>
          <c:w val="0.63566065123198867"/>
          <c:h val="0.22990149688856526"/>
        </c:manualLayout>
      </c:layout>
      <c:overlay val="0"/>
      <c:txPr>
        <a:bodyPr/>
        <a:lstStyle/>
        <a:p>
          <a:pPr>
            <a:defRPr sz="1250">
              <a:solidFill>
                <a:srgbClr val="633D28"/>
              </a:solidFill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3449348539817417E-2"/>
          <c:y val="0"/>
          <c:w val="0.74152776128322906"/>
          <c:h val="0.6019487775299453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производство химических веществ и химических продуктов</c:v>
                </c:pt>
              </c:strCache>
            </c:strRef>
          </c:tx>
          <c:spPr>
            <a:solidFill>
              <a:srgbClr val="633D28"/>
            </a:solidFill>
            <a:ln>
              <a:solidFill>
                <a:srgbClr val="3B2500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  <c:pt idx="0">
                  <c:v>8.1999999999999993</c:v>
                </c:pt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10.3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производство автотранспортных средств, прицепов и полуприцепов</c:v>
                </c:pt>
              </c:strCache>
            </c:strRef>
          </c:tx>
          <c:spPr>
            <a:solidFill>
              <a:srgbClr val="B2895C"/>
            </a:solidFill>
            <a:ln>
              <a:solidFill>
                <a:srgbClr val="3B2500"/>
              </a:solidFill>
            </a:ln>
          </c:spPr>
          <c:invertIfNegative val="0"/>
          <c:dLbls>
            <c:txPr>
              <a:bodyPr/>
              <a:lstStyle/>
              <a:p>
                <a:pPr algn="ctr">
                  <a:defRPr lang="ru-RU" sz="1400" b="1" i="0" u="none" strike="noStrike" kern="1200" baseline="0">
                    <a:solidFill>
                      <a:prstClr val="white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  <c:pt idx="0">
                  <c:v>8.1999999999999993</c:v>
                </c:pt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23.3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прочие</c:v>
                </c:pt>
              </c:strCache>
            </c:strRef>
          </c:tx>
          <c:spPr>
            <a:solidFill>
              <a:srgbClr val="83653B"/>
            </a:solidFill>
            <a:ln>
              <a:solidFill>
                <a:srgbClr val="3B2500"/>
              </a:solidFill>
            </a:ln>
          </c:spPr>
          <c:invertIfNegative val="0"/>
          <c:dLbls>
            <c:txPr>
              <a:bodyPr/>
              <a:lstStyle/>
              <a:p>
                <a:pPr algn="ctr">
                  <a:defRPr lang="ru-RU" sz="1400" b="1" i="0" u="none" strike="noStrike" kern="1200" baseline="0">
                    <a:solidFill>
                      <a:prstClr val="white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  <c:pt idx="0">
                  <c:v>8.1999999999999993</c:v>
                </c:pt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24.5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производство пищевых продуктов</c:v>
                </c:pt>
              </c:strCache>
            </c:strRef>
          </c:tx>
          <c:spPr>
            <a:solidFill>
              <a:srgbClr val="3B2500"/>
            </a:solidFill>
            <a:ln>
              <a:solidFill>
                <a:srgbClr val="3B2500"/>
              </a:solidFill>
            </a:ln>
          </c:spPr>
          <c:invertIfNegative val="0"/>
          <c:dLbls>
            <c:txPr>
              <a:bodyPr/>
              <a:lstStyle/>
              <a:p>
                <a:pPr algn="ctr">
                  <a:defRPr lang="ru-RU" sz="1400" b="1" i="0" u="none" strike="noStrike" kern="1200" baseline="0">
                    <a:solidFill>
                      <a:prstClr val="white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  <c:pt idx="0">
                  <c:v>8.1999999999999993</c:v>
                </c:pt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6.4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производство металлургическое</c:v>
                </c:pt>
              </c:strCache>
            </c:strRef>
          </c:tx>
          <c:spPr>
            <a:solidFill>
              <a:srgbClr val="CCB194"/>
            </a:solidFill>
            <a:ln>
              <a:solidFill>
                <a:srgbClr val="3B2500"/>
              </a:solidFill>
            </a:ln>
          </c:spPr>
          <c:invertIfNegative val="0"/>
          <c:dLbls>
            <c:txPr>
              <a:bodyPr/>
              <a:lstStyle/>
              <a:p>
                <a:pPr algn="ctr">
                  <a:defRPr lang="ru-RU" sz="1400" b="1" i="0" u="none" strike="noStrike" kern="1200" baseline="0">
                    <a:solidFill>
                      <a:prstClr val="white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  <c:pt idx="0">
                  <c:v>8.1999999999999993</c:v>
                </c:pt>
              </c:numCache>
            </c:numRef>
          </c:cat>
          <c:val>
            <c:numRef>
              <c:f>Лист1!$F$2</c:f>
              <c:numCache>
                <c:formatCode>General</c:formatCode>
                <c:ptCount val="1"/>
                <c:pt idx="0">
                  <c:v>3.4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0855040"/>
        <c:axId val="20873216"/>
      </c:barChart>
      <c:catAx>
        <c:axId val="208550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873216"/>
        <c:crosses val="autoZero"/>
        <c:auto val="1"/>
        <c:lblAlgn val="ctr"/>
        <c:lblOffset val="100"/>
        <c:noMultiLvlLbl val="0"/>
      </c:catAx>
      <c:valAx>
        <c:axId val="208732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85504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7.4886794187618996E-2"/>
          <c:y val="0.63110733310015432"/>
          <c:w val="0.89442815740779757"/>
          <c:h val="0.35936523443099522"/>
        </c:manualLayout>
      </c:layout>
      <c:overlay val="0"/>
      <c:txPr>
        <a:bodyPr/>
        <a:lstStyle/>
        <a:p>
          <a:pPr>
            <a:defRPr sz="1250">
              <a:solidFill>
                <a:srgbClr val="633D28"/>
              </a:solidFill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6090" cy="33464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90097" y="0"/>
            <a:ext cx="4276090" cy="33464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4BAB4E-D89B-4E55-BE54-1A8E1698FD47}" type="datetimeFigureOut">
              <a:rPr lang="ru-RU" smtClean="0"/>
              <a:t>30.12.2020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141663" y="501650"/>
            <a:ext cx="3584575" cy="25098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6790" y="3179128"/>
            <a:ext cx="7894320" cy="301180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356706"/>
            <a:ext cx="4276090" cy="3346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90097" y="6356706"/>
            <a:ext cx="4276090" cy="3346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68DBF3-88DA-4F20-98B3-AC6B1515F8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017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Вар 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8DBF3-88DA-4F20-98B3-AC6B1515F8C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149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Здравоохранение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8DBF3-88DA-4F20-98B3-AC6B1515F8C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149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Статистика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8DBF3-88DA-4F20-98B3-AC6B1515F8C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1492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Статистика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8DBF3-88DA-4F20-98B3-AC6B1515F8C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149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Вар 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8DBF3-88DA-4F20-98B3-AC6B1515F8C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683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Вар 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8DBF3-88DA-4F20-98B3-AC6B1515F8C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683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Вар 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8DBF3-88DA-4F20-98B3-AC6B1515F8C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683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2 + значимые</a:t>
            </a:r>
            <a:r>
              <a:rPr lang="ru-RU" baseline="0" dirty="0" smtClean="0"/>
              <a:t> даты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8DBF3-88DA-4F20-98B3-AC6B1515F8C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683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Транспорт вар 2 РЕЗЕРВ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8DBF3-88DA-4F20-98B3-AC6B1515F8C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918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Культура (хронология)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8DBF3-88DA-4F20-98B3-AC6B1515F8C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149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Здравоохранение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8DBF3-88DA-4F20-98B3-AC6B1515F8C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149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Образование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8DBF3-88DA-4F20-98B3-AC6B1515F8C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149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0101" y="2348895"/>
            <a:ext cx="9181148" cy="16207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20205" y="4284718"/>
            <a:ext cx="7560945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4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9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73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98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228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47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71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96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0A7F7-85CD-47C5-B97F-90830077FE67}" type="datetimeFigureOut">
              <a:rPr lang="ru-RU" smtClean="0"/>
              <a:t>30.12.2020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46C4-E36A-42D5-BB43-8CE622667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186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0A7F7-85CD-47C5-B97F-90830077FE67}" type="datetimeFigureOut">
              <a:rPr lang="ru-RU" smtClean="0"/>
              <a:t>30.12.2020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46C4-E36A-42D5-BB43-8CE622667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686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50533" y="334306"/>
            <a:ext cx="2870983" cy="71131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37579" y="334306"/>
            <a:ext cx="8432930" cy="71131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0A7F7-85CD-47C5-B97F-90830077FE67}" type="datetimeFigureOut">
              <a:rPr lang="ru-RU" smtClean="0"/>
              <a:t>30.12.2020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46C4-E36A-42D5-BB43-8CE622667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13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0A7F7-85CD-47C5-B97F-90830077FE67}" type="datetimeFigureOut">
              <a:rPr lang="ru-RU" smtClean="0"/>
              <a:t>30.12.2020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46C4-E36A-42D5-BB43-8CE622667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609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232" y="4858814"/>
            <a:ext cx="9181148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53232" y="3204786"/>
            <a:ext cx="9181148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456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913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736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982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228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473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719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965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0A7F7-85CD-47C5-B97F-90830077FE67}" type="datetimeFigureOut">
              <a:rPr lang="ru-RU" smtClean="0"/>
              <a:t>30.12.2020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46C4-E36A-42D5-BB43-8CE622667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821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37580" y="1944575"/>
            <a:ext cx="5651956" cy="55029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69559" y="1944575"/>
            <a:ext cx="5651956" cy="55029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0A7F7-85CD-47C5-B97F-90830077FE67}" type="datetimeFigureOut">
              <a:rPr lang="ru-RU" smtClean="0"/>
              <a:t>30.12.2020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46C4-E36A-42D5-BB43-8CE622667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945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070" y="302802"/>
            <a:ext cx="9721215" cy="1260211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0068" y="1692533"/>
            <a:ext cx="4772472" cy="705367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4565" indent="0">
              <a:buNone/>
              <a:defRPr sz="2300" b="1"/>
            </a:lvl2pPr>
            <a:lvl3pPr marL="1049131" indent="0">
              <a:buNone/>
              <a:defRPr sz="2100" b="1"/>
            </a:lvl3pPr>
            <a:lvl4pPr marL="1573695" indent="0">
              <a:buNone/>
              <a:defRPr sz="1800" b="1"/>
            </a:lvl4pPr>
            <a:lvl5pPr marL="2098261" indent="0">
              <a:buNone/>
              <a:defRPr sz="1800" b="1"/>
            </a:lvl5pPr>
            <a:lvl6pPr marL="2622826" indent="0">
              <a:buNone/>
              <a:defRPr sz="1800" b="1"/>
            </a:lvl6pPr>
            <a:lvl7pPr marL="3147391" indent="0">
              <a:buNone/>
              <a:defRPr sz="1800" b="1"/>
            </a:lvl7pPr>
            <a:lvl8pPr marL="3671956" indent="0">
              <a:buNone/>
              <a:defRPr sz="1800" b="1"/>
            </a:lvl8pPr>
            <a:lvl9pPr marL="4196520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0068" y="2397901"/>
            <a:ext cx="4772472" cy="435647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86939" y="1692533"/>
            <a:ext cx="4774347" cy="705367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4565" indent="0">
              <a:buNone/>
              <a:defRPr sz="2300" b="1"/>
            </a:lvl2pPr>
            <a:lvl3pPr marL="1049131" indent="0">
              <a:buNone/>
              <a:defRPr sz="2100" b="1"/>
            </a:lvl3pPr>
            <a:lvl4pPr marL="1573695" indent="0">
              <a:buNone/>
              <a:defRPr sz="1800" b="1"/>
            </a:lvl4pPr>
            <a:lvl5pPr marL="2098261" indent="0">
              <a:buNone/>
              <a:defRPr sz="1800" b="1"/>
            </a:lvl5pPr>
            <a:lvl6pPr marL="2622826" indent="0">
              <a:buNone/>
              <a:defRPr sz="1800" b="1"/>
            </a:lvl6pPr>
            <a:lvl7pPr marL="3147391" indent="0">
              <a:buNone/>
              <a:defRPr sz="1800" b="1"/>
            </a:lvl7pPr>
            <a:lvl8pPr marL="3671956" indent="0">
              <a:buNone/>
              <a:defRPr sz="1800" b="1"/>
            </a:lvl8pPr>
            <a:lvl9pPr marL="4196520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86939" y="2397901"/>
            <a:ext cx="4774347" cy="435647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0A7F7-85CD-47C5-B97F-90830077FE67}" type="datetimeFigureOut">
              <a:rPr lang="ru-RU" smtClean="0"/>
              <a:t>30.12.2020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46C4-E36A-42D5-BB43-8CE622667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910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0A7F7-85CD-47C5-B97F-90830077FE67}" type="datetimeFigureOut">
              <a:rPr lang="ru-RU" smtClean="0"/>
              <a:t>30.12.2020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46C4-E36A-42D5-BB43-8CE622667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557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0A7F7-85CD-47C5-B97F-90830077FE67}" type="datetimeFigureOut">
              <a:rPr lang="ru-RU" smtClean="0"/>
              <a:t>30.12.2020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46C4-E36A-42D5-BB43-8CE622667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114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069" y="301050"/>
            <a:ext cx="3553570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23030" y="301051"/>
            <a:ext cx="6038255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40069" y="1582265"/>
            <a:ext cx="3553570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4565" indent="0">
              <a:buNone/>
              <a:defRPr sz="1400"/>
            </a:lvl2pPr>
            <a:lvl3pPr marL="1049131" indent="0">
              <a:buNone/>
              <a:defRPr sz="1100"/>
            </a:lvl3pPr>
            <a:lvl4pPr marL="1573695" indent="0">
              <a:buNone/>
              <a:defRPr sz="1000"/>
            </a:lvl4pPr>
            <a:lvl5pPr marL="2098261" indent="0">
              <a:buNone/>
              <a:defRPr sz="1000"/>
            </a:lvl5pPr>
            <a:lvl6pPr marL="2622826" indent="0">
              <a:buNone/>
              <a:defRPr sz="1000"/>
            </a:lvl6pPr>
            <a:lvl7pPr marL="3147391" indent="0">
              <a:buNone/>
              <a:defRPr sz="1000"/>
            </a:lvl7pPr>
            <a:lvl8pPr marL="3671956" indent="0">
              <a:buNone/>
              <a:defRPr sz="1000"/>
            </a:lvl8pPr>
            <a:lvl9pPr marL="419652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0A7F7-85CD-47C5-B97F-90830077FE67}" type="datetimeFigureOut">
              <a:rPr lang="ru-RU" smtClean="0"/>
              <a:t>30.12.2020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46C4-E36A-42D5-BB43-8CE622667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390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7140" y="5292884"/>
            <a:ext cx="648081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117140" y="675613"/>
            <a:ext cx="6480810" cy="4536758"/>
          </a:xfrm>
        </p:spPr>
        <p:txBody>
          <a:bodyPr/>
          <a:lstStyle>
            <a:lvl1pPr marL="0" indent="0">
              <a:buNone/>
              <a:defRPr sz="3700"/>
            </a:lvl1pPr>
            <a:lvl2pPr marL="524565" indent="0">
              <a:buNone/>
              <a:defRPr sz="3200"/>
            </a:lvl2pPr>
            <a:lvl3pPr marL="1049131" indent="0">
              <a:buNone/>
              <a:defRPr sz="2800"/>
            </a:lvl3pPr>
            <a:lvl4pPr marL="1573695" indent="0">
              <a:buNone/>
              <a:defRPr sz="2300"/>
            </a:lvl4pPr>
            <a:lvl5pPr marL="2098261" indent="0">
              <a:buNone/>
              <a:defRPr sz="2300"/>
            </a:lvl5pPr>
            <a:lvl6pPr marL="2622826" indent="0">
              <a:buNone/>
              <a:defRPr sz="2300"/>
            </a:lvl6pPr>
            <a:lvl7pPr marL="3147391" indent="0">
              <a:buNone/>
              <a:defRPr sz="2300"/>
            </a:lvl7pPr>
            <a:lvl8pPr marL="3671956" indent="0">
              <a:buNone/>
              <a:defRPr sz="2300"/>
            </a:lvl8pPr>
            <a:lvl9pPr marL="4196520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17140" y="5917739"/>
            <a:ext cx="648081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4565" indent="0">
              <a:buNone/>
              <a:defRPr sz="1400"/>
            </a:lvl2pPr>
            <a:lvl3pPr marL="1049131" indent="0">
              <a:buNone/>
              <a:defRPr sz="1100"/>
            </a:lvl3pPr>
            <a:lvl4pPr marL="1573695" indent="0">
              <a:buNone/>
              <a:defRPr sz="1000"/>
            </a:lvl4pPr>
            <a:lvl5pPr marL="2098261" indent="0">
              <a:buNone/>
              <a:defRPr sz="1000"/>
            </a:lvl5pPr>
            <a:lvl6pPr marL="2622826" indent="0">
              <a:buNone/>
              <a:defRPr sz="1000"/>
            </a:lvl6pPr>
            <a:lvl7pPr marL="3147391" indent="0">
              <a:buNone/>
              <a:defRPr sz="1000"/>
            </a:lvl7pPr>
            <a:lvl8pPr marL="3671956" indent="0">
              <a:buNone/>
              <a:defRPr sz="1000"/>
            </a:lvl8pPr>
            <a:lvl9pPr marL="419652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0A7F7-85CD-47C5-B97F-90830077FE67}" type="datetimeFigureOut">
              <a:rPr lang="ru-RU" smtClean="0"/>
              <a:t>30.12.2020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46C4-E36A-42D5-BB43-8CE622667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65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070" y="302802"/>
            <a:ext cx="9721215" cy="1260211"/>
          </a:xfrm>
          <a:prstGeom prst="rect">
            <a:avLst/>
          </a:prstGeom>
        </p:spPr>
        <p:txBody>
          <a:bodyPr vert="horz" lIns="104911" tIns="52457" rIns="104911" bIns="52457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0070" y="1764295"/>
            <a:ext cx="9721215" cy="4990084"/>
          </a:xfrm>
          <a:prstGeom prst="rect">
            <a:avLst/>
          </a:prstGeom>
        </p:spPr>
        <p:txBody>
          <a:bodyPr vert="horz" lIns="104911" tIns="52457" rIns="104911" bIns="5245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40070" y="7008173"/>
            <a:ext cx="2520315" cy="402567"/>
          </a:xfrm>
          <a:prstGeom prst="rect">
            <a:avLst/>
          </a:prstGeom>
        </p:spPr>
        <p:txBody>
          <a:bodyPr vert="horz" lIns="104911" tIns="52457" rIns="104911" bIns="52457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0A7F7-85CD-47C5-B97F-90830077FE67}" type="datetimeFigureOut">
              <a:rPr lang="ru-RU" smtClean="0"/>
              <a:t>30.12.2020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90461" y="7008173"/>
            <a:ext cx="3420428" cy="402567"/>
          </a:xfrm>
          <a:prstGeom prst="rect">
            <a:avLst/>
          </a:prstGeom>
        </p:spPr>
        <p:txBody>
          <a:bodyPr vert="horz" lIns="104911" tIns="52457" rIns="104911" bIns="52457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740970" y="7008173"/>
            <a:ext cx="2520315" cy="402567"/>
          </a:xfrm>
          <a:prstGeom prst="rect">
            <a:avLst/>
          </a:prstGeom>
        </p:spPr>
        <p:txBody>
          <a:bodyPr vert="horz" lIns="104911" tIns="52457" rIns="104911" bIns="52457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E46C4-E36A-42D5-BB43-8CE622667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175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049131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3424" indent="-393424" algn="l" defTabSz="1049131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52418" indent="-327852" algn="l" defTabSz="1049131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11413" indent="-262283" algn="l" defTabSz="104913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35978" indent="-262283" algn="l" defTabSz="1049131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60544" indent="-262283" algn="l" defTabSz="1049131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85109" indent="-262283" algn="l" defTabSz="1049131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09675" indent="-262283" algn="l" defTabSz="1049131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34239" indent="-262283" algn="l" defTabSz="1049131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58804" indent="-262283" algn="l" defTabSz="1049131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91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4565" algn="l" defTabSz="10491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9131" algn="l" defTabSz="10491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73695" algn="l" defTabSz="10491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98261" algn="l" defTabSz="10491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22826" algn="l" defTabSz="10491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47391" algn="l" defTabSz="10491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71956" algn="l" defTabSz="10491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96520" algn="l" defTabSz="10491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chart" Target="../charts/char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8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0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gif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chart" Target="../charts/chart11.xm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10" Type="http://schemas.openxmlformats.org/officeDocument/2006/relationships/image" Target="../media/image30.png"/><Relationship Id="rId4" Type="http://schemas.openxmlformats.org/officeDocument/2006/relationships/chart" Target="../charts/chart12.xml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chart" Target="../charts/chart15.xml"/><Relationship Id="rId7" Type="http://schemas.openxmlformats.org/officeDocument/2006/relationships/chart" Target="../charts/chart1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8.xml"/><Relationship Id="rId5" Type="http://schemas.openxmlformats.org/officeDocument/2006/relationships/chart" Target="../charts/chart17.xml"/><Relationship Id="rId4" Type="http://schemas.openxmlformats.org/officeDocument/2006/relationships/chart" Target="../charts/char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3.xml"/><Relationship Id="rId5" Type="http://schemas.openxmlformats.org/officeDocument/2006/relationships/chart" Target="../charts/chart22.xml"/><Relationship Id="rId4" Type="http://schemas.openxmlformats.org/officeDocument/2006/relationships/chart" Target="../charts/char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0202" y="119109"/>
            <a:ext cx="9181148" cy="720080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rgbClr val="934A44"/>
                </a:solidFill>
                <a:latin typeface="Arial" pitchFamily="34" charset="0"/>
                <a:cs typeface="Arial" pitchFamily="34" charset="0"/>
              </a:rPr>
              <a:t>САМАРСКАЯ ГУБЕРНИЯ</a:t>
            </a:r>
            <a:endParaRPr lang="ru-RU" sz="3200" b="1" dirty="0">
              <a:solidFill>
                <a:srgbClr val="934A4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93946" y="868225"/>
            <a:ext cx="5053695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Численность населения, млн человек</a:t>
            </a:r>
            <a:endParaRPr lang="ru-RU" sz="1400" b="1" dirty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1861653958"/>
              </p:ext>
            </p:extLst>
          </p:nvPr>
        </p:nvGraphicFramePr>
        <p:xfrm>
          <a:off x="1660990" y="1176002"/>
          <a:ext cx="7700124" cy="1200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1717461" y="2523551"/>
            <a:ext cx="76436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Доля мужчин и женщин в общей численности населения, %</a:t>
            </a:r>
            <a:endParaRPr lang="ru-RU" sz="1400" b="1" dirty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4041014278"/>
              </p:ext>
            </p:extLst>
          </p:nvPr>
        </p:nvGraphicFramePr>
        <p:xfrm>
          <a:off x="1693946" y="2831328"/>
          <a:ext cx="8653287" cy="1152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1693945" y="4084995"/>
            <a:ext cx="76671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Число браков и разводов на 1000 человек населения</a:t>
            </a:r>
            <a:endParaRPr lang="ru-RU" sz="1400" b="1" dirty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755155417"/>
              </p:ext>
            </p:extLst>
          </p:nvPr>
        </p:nvGraphicFramePr>
        <p:xfrm>
          <a:off x="1693945" y="4418446"/>
          <a:ext cx="8747290" cy="1080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1710889" y="5633094"/>
            <a:ext cx="77942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Доля городского и сельского населения в общей численности населения, %</a:t>
            </a:r>
            <a:endParaRPr lang="ru-RU" sz="1400" b="1" dirty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262701486"/>
              </p:ext>
            </p:extLst>
          </p:nvPr>
        </p:nvGraphicFramePr>
        <p:xfrm>
          <a:off x="1693945" y="5940871"/>
          <a:ext cx="8902112" cy="1176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7"/>
            <a:ext cx="1524003" cy="755905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184651" y="7237015"/>
            <a:ext cx="5400675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77800" algn="r"/>
            <a:r>
              <a:rPr lang="ru-RU" sz="10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информация приведена на начало года</a:t>
            </a:r>
            <a:endParaRPr lang="ru-RU" sz="1000" dirty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35701" y="857592"/>
            <a:ext cx="28725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b="1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1)</a:t>
            </a:r>
            <a:endParaRPr lang="ru-RU" sz="900" b="1" dirty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003694" y="2467873"/>
            <a:ext cx="28725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b="1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1)</a:t>
            </a:r>
            <a:endParaRPr lang="ru-RU" sz="900" b="1" dirty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486386" y="5579929"/>
            <a:ext cx="28725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b="1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1)</a:t>
            </a:r>
            <a:endParaRPr lang="ru-RU" sz="900" b="1" dirty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863722" y="7194483"/>
            <a:ext cx="28725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b="1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1)</a:t>
            </a:r>
            <a:endParaRPr lang="ru-RU" sz="900" b="1" dirty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67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1395243987"/>
              </p:ext>
            </p:extLst>
          </p:nvPr>
        </p:nvGraphicFramePr>
        <p:xfrm>
          <a:off x="1693946" y="618851"/>
          <a:ext cx="8891305" cy="3920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0202" y="119109"/>
            <a:ext cx="9181148" cy="720080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rgbClr val="934A44"/>
                </a:solidFill>
                <a:latin typeface="Arial" pitchFamily="34" charset="0"/>
                <a:cs typeface="Arial" pitchFamily="34" charset="0"/>
              </a:rPr>
              <a:t>САМАРСКАЯ ГУБЕРНИЯ</a:t>
            </a:r>
            <a:endParaRPr lang="ru-RU" sz="3200" b="1" dirty="0">
              <a:solidFill>
                <a:srgbClr val="934A4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93946" y="726556"/>
            <a:ext cx="5053695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Структура денежных доходов населения, в % к итогу</a:t>
            </a:r>
            <a:r>
              <a:rPr lang="ru-RU" sz="1400" baseline="30000" dirty="0">
                <a:latin typeface="Arial" pitchFamily="34" charset="0"/>
                <a:cs typeface="Arial" pitchFamily="34" charset="0"/>
              </a:rPr>
              <a:t>1)</a:t>
            </a:r>
            <a:endParaRPr lang="ru-RU" sz="1400" b="1" dirty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726244" y="4568593"/>
            <a:ext cx="5053695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Структура денежных расходов населения, в % к итогу</a:t>
            </a:r>
            <a:endParaRPr lang="ru-RU" sz="1400" b="1" dirty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151320703"/>
              </p:ext>
            </p:extLst>
          </p:nvPr>
        </p:nvGraphicFramePr>
        <p:xfrm>
          <a:off x="1713495" y="4847511"/>
          <a:ext cx="8891305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6" name="Прямая соединительная линия 5"/>
          <p:cNvCxnSpPr/>
          <p:nvPr/>
        </p:nvCxnSpPr>
        <p:spPr>
          <a:xfrm flipH="1">
            <a:off x="1932115" y="1352545"/>
            <a:ext cx="108012" cy="0"/>
          </a:xfrm>
          <a:prstGeom prst="line">
            <a:avLst/>
          </a:prstGeom>
          <a:ln w="19050">
            <a:solidFill>
              <a:srgbClr val="3B2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1933446" y="1592406"/>
            <a:ext cx="108012" cy="0"/>
          </a:xfrm>
          <a:prstGeom prst="line">
            <a:avLst/>
          </a:prstGeom>
          <a:ln w="19050">
            <a:solidFill>
              <a:srgbClr val="3B2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2656420" y="1317822"/>
            <a:ext cx="108012" cy="0"/>
          </a:xfrm>
          <a:prstGeom prst="line">
            <a:avLst/>
          </a:prstGeom>
          <a:ln w="19050">
            <a:solidFill>
              <a:srgbClr val="3B2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>
            <a:off x="2640518" y="1739007"/>
            <a:ext cx="108012" cy="0"/>
          </a:xfrm>
          <a:prstGeom prst="line">
            <a:avLst/>
          </a:prstGeom>
          <a:ln w="19050">
            <a:solidFill>
              <a:srgbClr val="3B2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3368549" y="1258804"/>
            <a:ext cx="108012" cy="0"/>
          </a:xfrm>
          <a:prstGeom prst="line">
            <a:avLst/>
          </a:prstGeom>
          <a:ln w="19050">
            <a:solidFill>
              <a:srgbClr val="3B2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>
            <a:off x="3361929" y="1641783"/>
            <a:ext cx="108012" cy="0"/>
          </a:xfrm>
          <a:prstGeom prst="line">
            <a:avLst/>
          </a:prstGeom>
          <a:ln w="19050">
            <a:solidFill>
              <a:srgbClr val="3B2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H="1">
            <a:off x="4062948" y="1794183"/>
            <a:ext cx="108012" cy="0"/>
          </a:xfrm>
          <a:prstGeom prst="line">
            <a:avLst/>
          </a:prstGeom>
          <a:ln w="19050">
            <a:solidFill>
              <a:srgbClr val="3B2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>
            <a:off x="4776456" y="1946583"/>
            <a:ext cx="108012" cy="0"/>
          </a:xfrm>
          <a:prstGeom prst="line">
            <a:avLst/>
          </a:prstGeom>
          <a:ln w="19050">
            <a:solidFill>
              <a:srgbClr val="3B2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5628429" y="4876370"/>
            <a:ext cx="262873" cy="252086"/>
          </a:xfrm>
          <a:prstGeom prst="rect">
            <a:avLst/>
          </a:prstGeom>
          <a:solidFill>
            <a:srgbClr val="83653B"/>
          </a:solidFill>
          <a:ln w="12700">
            <a:solidFill>
              <a:srgbClr val="3B2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5592292" y="4863332"/>
            <a:ext cx="3523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-1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8"/>
            <a:ext cx="1524003" cy="7559055"/>
          </a:xfrm>
          <a:prstGeom prst="rect">
            <a:avLst/>
          </a:prstGeom>
        </p:spPr>
      </p:pic>
      <p:cxnSp>
        <p:nvCxnSpPr>
          <p:cNvPr id="45" name="Прямая соединительная линия 44"/>
          <p:cNvCxnSpPr/>
          <p:nvPr/>
        </p:nvCxnSpPr>
        <p:spPr>
          <a:xfrm rot="5400000" flipH="1">
            <a:off x="2856542" y="5172135"/>
            <a:ext cx="108012" cy="0"/>
          </a:xfrm>
          <a:prstGeom prst="line">
            <a:avLst/>
          </a:prstGeom>
          <a:ln w="19050">
            <a:solidFill>
              <a:srgbClr val="3B2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rot="5400000" flipH="1">
            <a:off x="7146869" y="5184719"/>
            <a:ext cx="108012" cy="0"/>
          </a:xfrm>
          <a:prstGeom prst="line">
            <a:avLst/>
          </a:prstGeom>
          <a:ln w="19050">
            <a:solidFill>
              <a:srgbClr val="3B2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7632924" y="3504736"/>
            <a:ext cx="30243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baseline="30000" dirty="0">
                <a:latin typeface="Arial" pitchFamily="34" charset="0"/>
                <a:cs typeface="Arial" pitchFamily="34" charset="0"/>
              </a:rPr>
              <a:t>1</a:t>
            </a:r>
            <a:r>
              <a:rPr lang="ru-RU" sz="1000" baseline="3000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sz="1000" baseline="30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 smtClean="0">
                <a:solidFill>
                  <a:srgbClr val="633D28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ru-RU" sz="1000" dirty="0" smtClean="0">
                <a:solidFill>
                  <a:srgbClr val="633D2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>
                <a:solidFill>
                  <a:srgbClr val="633D28"/>
                </a:solidFill>
                <a:latin typeface="Arial" pitchFamily="34" charset="0"/>
                <a:cs typeface="Arial" pitchFamily="34" charset="0"/>
              </a:rPr>
              <a:t>1998 года доходы от продажи продуктов </a:t>
            </a:r>
            <a:endParaRPr lang="en-US" sz="1000" dirty="0" smtClean="0">
              <a:solidFill>
                <a:srgbClr val="633D28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000" dirty="0" smtClean="0">
                <a:solidFill>
                  <a:srgbClr val="633D28"/>
                </a:solidFill>
                <a:latin typeface="Arial" pitchFamily="34" charset="0"/>
                <a:cs typeface="Arial" pitchFamily="34" charset="0"/>
              </a:rPr>
              <a:t>сельского </a:t>
            </a:r>
            <a:r>
              <a:rPr lang="ru-RU" sz="1000" dirty="0">
                <a:solidFill>
                  <a:srgbClr val="633D28"/>
                </a:solidFill>
                <a:latin typeface="Arial" pitchFamily="34" charset="0"/>
                <a:cs typeface="Arial" pitchFamily="34" charset="0"/>
              </a:rPr>
              <a:t>хозяйства включены в статью </a:t>
            </a:r>
            <a:endParaRPr lang="en-US" sz="1000" dirty="0" smtClean="0">
              <a:solidFill>
                <a:srgbClr val="633D28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000" dirty="0" smtClean="0">
                <a:solidFill>
                  <a:srgbClr val="633D28"/>
                </a:solidFill>
                <a:latin typeface="Arial" pitchFamily="34" charset="0"/>
                <a:cs typeface="Arial" pitchFamily="34" charset="0"/>
              </a:rPr>
              <a:t>доходов </a:t>
            </a:r>
            <a:r>
              <a:rPr lang="ru-RU" sz="1000" dirty="0">
                <a:solidFill>
                  <a:srgbClr val="633D28"/>
                </a:solidFill>
                <a:latin typeface="Arial" pitchFamily="34" charset="0"/>
                <a:cs typeface="Arial" pitchFamily="34" charset="0"/>
              </a:rPr>
              <a:t>населения от предпринимательской </a:t>
            </a:r>
            <a:endParaRPr lang="en-US" sz="1000" dirty="0" smtClean="0">
              <a:solidFill>
                <a:srgbClr val="633D28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000" dirty="0" smtClean="0">
                <a:solidFill>
                  <a:srgbClr val="633D28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1000" dirty="0">
                <a:solidFill>
                  <a:srgbClr val="633D28"/>
                </a:solidFill>
                <a:latin typeface="Arial" pitchFamily="34" charset="0"/>
                <a:cs typeface="Arial" pitchFamily="34" charset="0"/>
              </a:rPr>
              <a:t>другой производственной деятельности.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7632924" y="3504736"/>
            <a:ext cx="3024336" cy="0"/>
          </a:xfrm>
          <a:prstGeom prst="line">
            <a:avLst/>
          </a:prstGeom>
          <a:ln>
            <a:solidFill>
              <a:srgbClr val="3B2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304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Стрелка вправо 31"/>
          <p:cNvSpPr/>
          <p:nvPr/>
        </p:nvSpPr>
        <p:spPr>
          <a:xfrm>
            <a:off x="1509436" y="5331767"/>
            <a:ext cx="9060075" cy="380900"/>
          </a:xfrm>
          <a:prstGeom prst="rightArrow">
            <a:avLst/>
          </a:prstGeom>
          <a:solidFill>
            <a:srgbClr val="984840"/>
          </a:solidFill>
          <a:ln w="19050">
            <a:solidFill>
              <a:srgbClr val="3B2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0202" y="119109"/>
            <a:ext cx="9181148" cy="720080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rgbClr val="934A44"/>
                </a:solidFill>
                <a:latin typeface="Arial" pitchFamily="34" charset="0"/>
                <a:cs typeface="Arial" pitchFamily="34" charset="0"/>
              </a:rPr>
              <a:t>САМАРСКАЯ ГУБЕРНИЯ</a:t>
            </a:r>
            <a:endParaRPr lang="ru-RU" sz="3200" b="1" dirty="0">
              <a:solidFill>
                <a:srgbClr val="934A4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93946" y="868225"/>
            <a:ext cx="5053695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Руководители самарской статистики</a:t>
            </a:r>
            <a:r>
              <a:rPr lang="en-US" sz="1400" b="1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 c 1918 </a:t>
            </a:r>
            <a:r>
              <a:rPr lang="ru-RU" sz="1400" b="1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по 2013 гг.</a:t>
            </a:r>
            <a:endParaRPr lang="ru-RU" sz="1400" b="1" dirty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368227" y="1403653"/>
            <a:ext cx="9793087" cy="2311577"/>
            <a:chOff x="1313635" y="1645099"/>
            <a:chExt cx="9793087" cy="2311577"/>
          </a:xfrm>
        </p:grpSpPr>
        <p:sp>
          <p:nvSpPr>
            <p:cNvPr id="16" name="Стрелка вправо 15"/>
            <p:cNvSpPr/>
            <p:nvPr/>
          </p:nvSpPr>
          <p:spPr>
            <a:xfrm>
              <a:off x="1313635" y="2622333"/>
              <a:ext cx="9793087" cy="380900"/>
            </a:xfrm>
            <a:prstGeom prst="rightArrow">
              <a:avLst/>
            </a:prstGeom>
            <a:solidFill>
              <a:srgbClr val="984840"/>
            </a:solidFill>
            <a:ln w="19050">
              <a:solidFill>
                <a:srgbClr val="3B25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67" name="Прямая соединительная линия 66"/>
            <p:cNvCxnSpPr/>
            <p:nvPr/>
          </p:nvCxnSpPr>
          <p:spPr>
            <a:xfrm flipV="1">
              <a:off x="6212899" y="2408337"/>
              <a:ext cx="0" cy="274615"/>
            </a:xfrm>
            <a:prstGeom prst="line">
              <a:avLst/>
            </a:prstGeom>
            <a:ln w="57150">
              <a:solidFill>
                <a:srgbClr val="3B2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Группа 17"/>
            <p:cNvGrpSpPr/>
            <p:nvPr/>
          </p:nvGrpSpPr>
          <p:grpSpPr>
            <a:xfrm>
              <a:off x="1724967" y="1646992"/>
              <a:ext cx="2428680" cy="1254543"/>
              <a:chOff x="-191806" y="2021502"/>
              <a:chExt cx="3193873" cy="1608123"/>
            </a:xfrm>
          </p:grpSpPr>
          <p:cxnSp>
            <p:nvCxnSpPr>
              <p:cNvPr id="25" name="Прямая соединительная линия 24"/>
              <p:cNvCxnSpPr/>
              <p:nvPr/>
            </p:nvCxnSpPr>
            <p:spPr>
              <a:xfrm flipV="1">
                <a:off x="-40863" y="2975213"/>
                <a:ext cx="0" cy="352012"/>
              </a:xfrm>
              <a:prstGeom prst="line">
                <a:avLst/>
              </a:prstGeom>
              <a:ln w="57150">
                <a:solidFill>
                  <a:srgbClr val="3B25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Прямоугольник 26"/>
              <p:cNvSpPr/>
              <p:nvPr/>
            </p:nvSpPr>
            <p:spPr>
              <a:xfrm>
                <a:off x="-191806" y="2021502"/>
                <a:ext cx="3193873" cy="1021397"/>
              </a:xfrm>
              <a:prstGeom prst="rect">
                <a:avLst/>
              </a:prstGeom>
              <a:solidFill>
                <a:srgbClr val="83653B"/>
              </a:solidFill>
              <a:ln w="19050">
                <a:solidFill>
                  <a:srgbClr val="3B250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ru-RU" sz="1600" b="1" dirty="0" err="1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Баскин</a:t>
                </a:r>
                <a:r>
                  <a:rPr lang="ru-RU" sz="16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sz="14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/>
                </a:r>
                <a:br>
                  <a:rPr lang="ru-RU" sz="14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</a:br>
                <a:r>
                  <a:rPr lang="ru-RU" sz="14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Григорий Иванович</a:t>
                </a:r>
              </a:p>
              <a:p>
                <a:pPr>
                  <a:lnSpc>
                    <a:spcPct val="150000"/>
                  </a:lnSpc>
                </a:pPr>
                <a:r>
                  <a:rPr lang="ru-RU" sz="120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1918-1928</a:t>
                </a:r>
                <a:endParaRPr lang="ru-RU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" name="Овал 23"/>
              <p:cNvSpPr/>
              <p:nvPr/>
            </p:nvSpPr>
            <p:spPr>
              <a:xfrm>
                <a:off x="-191284" y="3327225"/>
                <a:ext cx="300842" cy="30240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rgbClr val="3B25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56" name="Прямоугольник 55"/>
            <p:cNvSpPr/>
            <p:nvPr/>
          </p:nvSpPr>
          <p:spPr>
            <a:xfrm>
              <a:off x="1724967" y="3159855"/>
              <a:ext cx="2428680" cy="796821"/>
            </a:xfrm>
            <a:prstGeom prst="rect">
              <a:avLst/>
            </a:prstGeom>
            <a:solidFill>
              <a:srgbClr val="83653B"/>
            </a:solidFill>
            <a:ln w="19050">
              <a:solidFill>
                <a:srgbClr val="3B2500"/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Потапов</a:t>
              </a:r>
              <a:endParaRPr lang="ru-RU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ru-RU" sz="1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Алексей Матвеевич</a:t>
              </a:r>
            </a:p>
            <a:p>
              <a:pPr>
                <a:lnSpc>
                  <a:spcPct val="150000"/>
                </a:lnSpc>
              </a:pPr>
              <a:r>
                <a:rPr lang="ru-RU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1929-1931</a:t>
              </a:r>
            </a:p>
          </p:txBody>
        </p:sp>
        <p:cxnSp>
          <p:nvCxnSpPr>
            <p:cNvPr id="57" name="Прямая соединительная линия 56"/>
            <p:cNvCxnSpPr/>
            <p:nvPr/>
          </p:nvCxnSpPr>
          <p:spPr>
            <a:xfrm flipV="1">
              <a:off x="2949230" y="2871592"/>
              <a:ext cx="0" cy="274615"/>
            </a:xfrm>
            <a:prstGeom prst="line">
              <a:avLst/>
            </a:prstGeom>
            <a:ln w="57150">
              <a:solidFill>
                <a:srgbClr val="3B2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Овал 57"/>
            <p:cNvSpPr/>
            <p:nvPr/>
          </p:nvSpPr>
          <p:spPr>
            <a:xfrm>
              <a:off x="2824924" y="2685053"/>
              <a:ext cx="228766" cy="23591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3B25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4319167" y="3159855"/>
              <a:ext cx="2428680" cy="796821"/>
            </a:xfrm>
            <a:prstGeom prst="rect">
              <a:avLst/>
            </a:prstGeom>
            <a:solidFill>
              <a:srgbClr val="83653B"/>
            </a:solidFill>
            <a:ln w="19050">
              <a:solidFill>
                <a:srgbClr val="3B2500"/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sz="1600" b="1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Гилляр</a:t>
              </a:r>
              <a:endPara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ru-RU" sz="1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Вениамин Давыдович</a:t>
              </a:r>
            </a:p>
            <a:p>
              <a:pPr>
                <a:lnSpc>
                  <a:spcPct val="150000"/>
                </a:lnSpc>
              </a:pPr>
              <a:r>
                <a:rPr lang="ru-RU" sz="1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1935-1937</a:t>
              </a:r>
              <a:endParaRPr lang="ru-RU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3" name="Прямая соединительная линия 62"/>
            <p:cNvCxnSpPr/>
            <p:nvPr/>
          </p:nvCxnSpPr>
          <p:spPr>
            <a:xfrm flipV="1">
              <a:off x="5541702" y="2879694"/>
              <a:ext cx="0" cy="274615"/>
            </a:xfrm>
            <a:prstGeom prst="line">
              <a:avLst/>
            </a:prstGeom>
            <a:ln w="57150">
              <a:solidFill>
                <a:srgbClr val="3B2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Овал 63"/>
            <p:cNvSpPr/>
            <p:nvPr/>
          </p:nvSpPr>
          <p:spPr>
            <a:xfrm>
              <a:off x="5414589" y="2665624"/>
              <a:ext cx="228766" cy="23591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3B25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5" name="Прямоугольник 64"/>
            <p:cNvSpPr/>
            <p:nvPr/>
          </p:nvSpPr>
          <p:spPr>
            <a:xfrm>
              <a:off x="4990681" y="1645099"/>
              <a:ext cx="2428680" cy="796821"/>
            </a:xfrm>
            <a:prstGeom prst="rect">
              <a:avLst/>
            </a:prstGeom>
            <a:solidFill>
              <a:srgbClr val="83653B"/>
            </a:solidFill>
            <a:ln w="19050">
              <a:solidFill>
                <a:srgbClr val="3B2500"/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Туманов</a:t>
              </a:r>
            </a:p>
            <a:p>
              <a:r>
                <a:rPr lang="ru-RU" sz="1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Федор Захарович</a:t>
              </a:r>
            </a:p>
            <a:p>
              <a:pPr>
                <a:lnSpc>
                  <a:spcPct val="150000"/>
                </a:lnSpc>
              </a:pPr>
              <a:r>
                <a:rPr lang="ru-RU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1938-1939</a:t>
              </a:r>
            </a:p>
          </p:txBody>
        </p:sp>
        <p:sp>
          <p:nvSpPr>
            <p:cNvPr id="66" name="Овал 65"/>
            <p:cNvSpPr/>
            <p:nvPr/>
          </p:nvSpPr>
          <p:spPr>
            <a:xfrm>
              <a:off x="6090638" y="2665624"/>
              <a:ext cx="228766" cy="23591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3B25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8" name="Прямоугольник 67"/>
            <p:cNvSpPr/>
            <p:nvPr/>
          </p:nvSpPr>
          <p:spPr>
            <a:xfrm>
              <a:off x="6912843" y="3159855"/>
              <a:ext cx="2428680" cy="796821"/>
            </a:xfrm>
            <a:prstGeom prst="rect">
              <a:avLst/>
            </a:prstGeom>
            <a:solidFill>
              <a:srgbClr val="83653B"/>
            </a:solidFill>
            <a:ln w="19050">
              <a:solidFill>
                <a:srgbClr val="3B2500"/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Макаров</a:t>
              </a:r>
              <a:endPara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ru-RU" sz="1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Павел Алексеевич</a:t>
              </a:r>
            </a:p>
            <a:p>
              <a:pPr>
                <a:lnSpc>
                  <a:spcPct val="150000"/>
                </a:lnSpc>
              </a:pPr>
              <a:r>
                <a:rPr lang="ru-RU" sz="1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1940-1944</a:t>
              </a:r>
              <a:endParaRPr lang="ru-RU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9" name="Прямая соединительная линия 68"/>
            <p:cNvCxnSpPr/>
            <p:nvPr/>
          </p:nvCxnSpPr>
          <p:spPr>
            <a:xfrm flipV="1">
              <a:off x="8140831" y="2879573"/>
              <a:ext cx="0" cy="274615"/>
            </a:xfrm>
            <a:prstGeom prst="line">
              <a:avLst/>
            </a:prstGeom>
            <a:ln w="57150">
              <a:solidFill>
                <a:srgbClr val="3B2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Овал 69"/>
            <p:cNvSpPr/>
            <p:nvPr/>
          </p:nvSpPr>
          <p:spPr>
            <a:xfrm>
              <a:off x="8012800" y="2657534"/>
              <a:ext cx="228766" cy="23591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3B25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cxnSp>
        <p:nvCxnSpPr>
          <p:cNvPr id="33" name="Прямая соединительная линия 32"/>
          <p:cNvCxnSpPr/>
          <p:nvPr/>
        </p:nvCxnSpPr>
        <p:spPr>
          <a:xfrm flipV="1">
            <a:off x="8912665" y="2168992"/>
            <a:ext cx="0" cy="274615"/>
          </a:xfrm>
          <a:prstGeom prst="line">
            <a:avLst/>
          </a:prstGeom>
          <a:ln w="57150">
            <a:solidFill>
              <a:srgbClr val="3B2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7690447" y="1405754"/>
            <a:ext cx="2428680" cy="796821"/>
          </a:xfrm>
          <a:prstGeom prst="rect">
            <a:avLst/>
          </a:prstGeom>
          <a:solidFill>
            <a:srgbClr val="83653B"/>
          </a:solidFill>
          <a:ln w="19050">
            <a:solidFill>
              <a:srgbClr val="3B2500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Альтов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Владимир Дмитриевич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1945-1955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8790404" y="2430579"/>
            <a:ext cx="228766" cy="23591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3B2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flipV="1">
            <a:off x="1894339" y="5112782"/>
            <a:ext cx="0" cy="274615"/>
          </a:xfrm>
          <a:prstGeom prst="line">
            <a:avLst/>
          </a:prstGeom>
          <a:ln w="57150">
            <a:solidFill>
              <a:srgbClr val="3B2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1779559" y="4368765"/>
            <a:ext cx="2428680" cy="796821"/>
          </a:xfrm>
          <a:prstGeom prst="rect">
            <a:avLst/>
          </a:prstGeom>
          <a:solidFill>
            <a:srgbClr val="83653B"/>
          </a:solidFill>
          <a:ln w="19050">
            <a:solidFill>
              <a:srgbClr val="3B2500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Середавин</a:t>
            </a: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Деамид</a:t>
            </a:r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Георгиевич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1956-1961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779956" y="5387397"/>
            <a:ext cx="228766" cy="23591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3B2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1762284" y="5862262"/>
            <a:ext cx="2428680" cy="796821"/>
          </a:xfrm>
          <a:prstGeom prst="rect">
            <a:avLst/>
          </a:prstGeom>
          <a:solidFill>
            <a:srgbClr val="83653B"/>
          </a:solidFill>
          <a:ln w="19050">
            <a:solidFill>
              <a:srgbClr val="3B2500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Борисов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Василий Алексеевич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1962-1963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 flipV="1">
            <a:off x="2986547" y="5573999"/>
            <a:ext cx="0" cy="274615"/>
          </a:xfrm>
          <a:prstGeom prst="line">
            <a:avLst/>
          </a:prstGeom>
          <a:ln w="57150">
            <a:solidFill>
              <a:srgbClr val="3B2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Овал 40"/>
          <p:cNvSpPr/>
          <p:nvPr/>
        </p:nvSpPr>
        <p:spPr>
          <a:xfrm>
            <a:off x="2862241" y="5387460"/>
            <a:ext cx="228766" cy="23591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3B2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 flipV="1">
            <a:off x="4491485" y="5218107"/>
            <a:ext cx="0" cy="274615"/>
          </a:xfrm>
          <a:prstGeom prst="line">
            <a:avLst/>
          </a:prstGeom>
          <a:ln w="57150">
            <a:solidFill>
              <a:srgbClr val="3B2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/>
          <p:cNvSpPr/>
          <p:nvPr/>
        </p:nvSpPr>
        <p:spPr>
          <a:xfrm>
            <a:off x="4369224" y="4370043"/>
            <a:ext cx="2428680" cy="830997"/>
          </a:xfrm>
          <a:prstGeom prst="rect">
            <a:avLst/>
          </a:prstGeom>
          <a:solidFill>
            <a:srgbClr val="83653B"/>
          </a:solidFill>
          <a:ln w="19050">
            <a:solidFill>
              <a:srgbClr val="3B2500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Будаев</a:t>
            </a:r>
            <a:endParaRPr lang="ru-RU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Вениамин Павлович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1963-1972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Овал 43"/>
          <p:cNvSpPr/>
          <p:nvPr/>
        </p:nvSpPr>
        <p:spPr>
          <a:xfrm>
            <a:off x="4369224" y="5407154"/>
            <a:ext cx="228766" cy="23591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3B2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6426029" y="4235308"/>
            <a:ext cx="1082811" cy="1082811"/>
          </a:xfrm>
          <a:prstGeom prst="ellipse">
            <a:avLst/>
          </a:prstGeom>
          <a:solidFill>
            <a:srgbClr val="3B25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3832353" y="1262550"/>
            <a:ext cx="1082811" cy="1082811"/>
          </a:xfrm>
          <a:prstGeom prst="ellipse">
            <a:avLst/>
          </a:prstGeom>
          <a:solidFill>
            <a:srgbClr val="3B25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4369224" y="5862262"/>
            <a:ext cx="2428680" cy="830997"/>
          </a:xfrm>
          <a:prstGeom prst="rect">
            <a:avLst/>
          </a:prstGeom>
          <a:solidFill>
            <a:srgbClr val="83653B"/>
          </a:solidFill>
          <a:ln w="19050">
            <a:solidFill>
              <a:srgbClr val="3B2500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Курашев</a:t>
            </a:r>
            <a:endParaRPr lang="ru-RU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Артем Васильевич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1972-1994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Овал 47"/>
          <p:cNvSpPr/>
          <p:nvPr/>
        </p:nvSpPr>
        <p:spPr>
          <a:xfrm>
            <a:off x="6426029" y="5741175"/>
            <a:ext cx="1082811" cy="1082811"/>
          </a:xfrm>
          <a:prstGeom prst="ellipse">
            <a:avLst/>
          </a:prstGeom>
          <a:solidFill>
            <a:srgbClr val="3B25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 flipV="1">
            <a:off x="5596294" y="5587945"/>
            <a:ext cx="0" cy="274615"/>
          </a:xfrm>
          <a:prstGeom prst="line">
            <a:avLst/>
          </a:prstGeom>
          <a:ln w="57150">
            <a:solidFill>
              <a:srgbClr val="3B2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Овал 49"/>
          <p:cNvSpPr/>
          <p:nvPr/>
        </p:nvSpPr>
        <p:spPr>
          <a:xfrm>
            <a:off x="5469181" y="5412375"/>
            <a:ext cx="228766" cy="23591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3B2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 flipV="1">
            <a:off x="7783995" y="5194920"/>
            <a:ext cx="0" cy="274615"/>
          </a:xfrm>
          <a:prstGeom prst="line">
            <a:avLst/>
          </a:prstGeom>
          <a:ln w="57150">
            <a:solidFill>
              <a:srgbClr val="3B2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Прямоугольник 52"/>
          <p:cNvSpPr/>
          <p:nvPr/>
        </p:nvSpPr>
        <p:spPr>
          <a:xfrm>
            <a:off x="7593494" y="4346856"/>
            <a:ext cx="2428680" cy="830997"/>
          </a:xfrm>
          <a:prstGeom prst="rect">
            <a:avLst/>
          </a:prstGeom>
          <a:solidFill>
            <a:srgbClr val="83653B"/>
          </a:solidFill>
          <a:ln w="19050">
            <a:solidFill>
              <a:srgbClr val="3B2500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Чудилин</a:t>
            </a:r>
            <a:endParaRPr lang="ru-RU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Геннадий Иванович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1994-2013 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Овал 53"/>
          <p:cNvSpPr/>
          <p:nvPr/>
        </p:nvSpPr>
        <p:spPr>
          <a:xfrm>
            <a:off x="7661734" y="5383967"/>
            <a:ext cx="228766" cy="23591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3B2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5" name="Овал 54"/>
          <p:cNvSpPr/>
          <p:nvPr/>
        </p:nvSpPr>
        <p:spPr>
          <a:xfrm>
            <a:off x="9554763" y="4212121"/>
            <a:ext cx="1082811" cy="1082811"/>
          </a:xfrm>
          <a:prstGeom prst="ellipse">
            <a:avLst/>
          </a:prstGeom>
          <a:solidFill>
            <a:srgbClr val="3B25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022" y="1260263"/>
            <a:ext cx="1114326" cy="10836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331" y="4209921"/>
            <a:ext cx="1114326" cy="10836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491" y="4234001"/>
            <a:ext cx="1114326" cy="1083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4" y="-7566"/>
            <a:ext cx="1525972" cy="75688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659" y="5745450"/>
            <a:ext cx="1116000" cy="110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39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1" t="3366" r="30786" b="63368"/>
          <a:stretch/>
        </p:blipFill>
        <p:spPr>
          <a:xfrm>
            <a:off x="5681204" y="5658885"/>
            <a:ext cx="2017857" cy="1366040"/>
          </a:xfrm>
          <a:prstGeom prst="rect">
            <a:avLst/>
          </a:prstGeom>
          <a:ln>
            <a:solidFill>
              <a:srgbClr val="3B25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57" b="58246"/>
          <a:stretch/>
        </p:blipFill>
        <p:spPr>
          <a:xfrm>
            <a:off x="8538951" y="5498462"/>
            <a:ext cx="2186099" cy="157634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" t="52634" r="57342" b="6414"/>
          <a:stretch/>
        </p:blipFill>
        <p:spPr>
          <a:xfrm>
            <a:off x="2782720" y="5622971"/>
            <a:ext cx="2003660" cy="1383476"/>
          </a:xfrm>
          <a:prstGeom prst="rect">
            <a:avLst/>
          </a:prstGeom>
          <a:ln>
            <a:solidFill>
              <a:srgbClr val="3B25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1" name="Прямая соединительная линия 60"/>
          <p:cNvCxnSpPr/>
          <p:nvPr/>
        </p:nvCxnSpPr>
        <p:spPr>
          <a:xfrm flipV="1">
            <a:off x="4608199" y="2187579"/>
            <a:ext cx="0" cy="274615"/>
          </a:xfrm>
          <a:prstGeom prst="line">
            <a:avLst/>
          </a:prstGeom>
          <a:ln w="57150">
            <a:solidFill>
              <a:srgbClr val="3B2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0202" y="119109"/>
            <a:ext cx="9181148" cy="720080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rgbClr val="934A44"/>
                </a:solidFill>
                <a:latin typeface="Arial" pitchFamily="34" charset="0"/>
                <a:cs typeface="Arial" pitchFamily="34" charset="0"/>
              </a:rPr>
              <a:t>САМАРСКАЯ ГУБЕРНИЯ</a:t>
            </a:r>
            <a:endParaRPr lang="ru-RU" sz="3200" b="1" dirty="0">
              <a:solidFill>
                <a:srgbClr val="934A4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93946" y="868225"/>
            <a:ext cx="5053695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167 лет самарской статистики</a:t>
            </a:r>
            <a:endParaRPr lang="ru-RU" sz="1400" b="1" dirty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1368228" y="2380887"/>
            <a:ext cx="9174514" cy="380900"/>
          </a:xfrm>
          <a:prstGeom prst="rightArrow">
            <a:avLst/>
          </a:prstGeom>
          <a:solidFill>
            <a:srgbClr val="984840"/>
          </a:solidFill>
          <a:ln w="19050">
            <a:solidFill>
              <a:srgbClr val="3B2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Группа 17"/>
          <p:cNvGrpSpPr/>
          <p:nvPr/>
        </p:nvGrpSpPr>
        <p:grpSpPr>
          <a:xfrm>
            <a:off x="1779956" y="2149565"/>
            <a:ext cx="228766" cy="510526"/>
            <a:chOff x="-191284" y="2975213"/>
            <a:chExt cx="300842" cy="654412"/>
          </a:xfrm>
        </p:grpSpPr>
        <p:cxnSp>
          <p:nvCxnSpPr>
            <p:cNvPr id="25" name="Прямая соединительная линия 24"/>
            <p:cNvCxnSpPr/>
            <p:nvPr/>
          </p:nvCxnSpPr>
          <p:spPr>
            <a:xfrm flipV="1">
              <a:off x="-40863" y="2975213"/>
              <a:ext cx="0" cy="352012"/>
            </a:xfrm>
            <a:prstGeom prst="line">
              <a:avLst/>
            </a:prstGeom>
            <a:ln w="57150">
              <a:solidFill>
                <a:srgbClr val="3B2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Овал 23"/>
            <p:cNvSpPr/>
            <p:nvPr/>
          </p:nvSpPr>
          <p:spPr>
            <a:xfrm>
              <a:off x="-191284" y="3327225"/>
              <a:ext cx="300842" cy="3024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3B25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56" name="Прямоугольник 55"/>
          <p:cNvSpPr/>
          <p:nvPr/>
        </p:nvSpPr>
        <p:spPr>
          <a:xfrm>
            <a:off x="1779559" y="2918409"/>
            <a:ext cx="2428680" cy="892552"/>
          </a:xfrm>
          <a:prstGeom prst="rect">
            <a:avLst/>
          </a:prstGeom>
          <a:solidFill>
            <a:srgbClr val="83653B"/>
          </a:solidFill>
          <a:ln w="19050">
            <a:solidFill>
              <a:srgbClr val="3B25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1882 год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Открыто самарское земское статистическое бюро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 flipV="1">
            <a:off x="3003822" y="2630146"/>
            <a:ext cx="0" cy="274615"/>
          </a:xfrm>
          <a:prstGeom prst="line">
            <a:avLst/>
          </a:prstGeom>
          <a:ln w="57150">
            <a:solidFill>
              <a:srgbClr val="3B2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Овал 57"/>
          <p:cNvSpPr/>
          <p:nvPr/>
        </p:nvSpPr>
        <p:spPr>
          <a:xfrm>
            <a:off x="2879516" y="2443607"/>
            <a:ext cx="228766" cy="23591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3B2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2" name="Прямоугольник 61"/>
          <p:cNvSpPr/>
          <p:nvPr/>
        </p:nvSpPr>
        <p:spPr>
          <a:xfrm>
            <a:off x="4373759" y="2918409"/>
            <a:ext cx="2428680" cy="892552"/>
          </a:xfrm>
          <a:prstGeom prst="rect">
            <a:avLst/>
          </a:prstGeom>
          <a:solidFill>
            <a:srgbClr val="83653B"/>
          </a:solidFill>
          <a:ln w="19050">
            <a:solidFill>
              <a:srgbClr val="3B25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1944 год</a:t>
            </a:r>
            <a:endParaRPr lang="ru-RU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Куйбышевское областное статистическое управление</a:t>
            </a:r>
            <a:endParaRPr lang="ru-RU" sz="1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1746299" y="1354531"/>
            <a:ext cx="2428680" cy="892552"/>
          </a:xfrm>
          <a:prstGeom prst="rect">
            <a:avLst/>
          </a:prstGeom>
          <a:solidFill>
            <a:srgbClr val="83653B"/>
          </a:solidFill>
          <a:ln w="19050">
            <a:solidFill>
              <a:srgbClr val="3B25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1854 год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Самарский губернский статистический комитет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4381954" y="1357888"/>
            <a:ext cx="2428680" cy="892552"/>
          </a:xfrm>
          <a:prstGeom prst="rect">
            <a:avLst/>
          </a:prstGeom>
          <a:solidFill>
            <a:srgbClr val="83653B"/>
          </a:solidFill>
          <a:ln w="19050">
            <a:solidFill>
              <a:srgbClr val="3B25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1918 год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Самарское губернское статистическое бюро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Овал 70"/>
          <p:cNvSpPr/>
          <p:nvPr/>
        </p:nvSpPr>
        <p:spPr>
          <a:xfrm>
            <a:off x="4493816" y="2450319"/>
            <a:ext cx="228766" cy="23591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3B2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72" name="Прямая соединительная линия 71"/>
          <p:cNvCxnSpPr/>
          <p:nvPr/>
        </p:nvCxnSpPr>
        <p:spPr>
          <a:xfrm flipV="1">
            <a:off x="5617406" y="2640840"/>
            <a:ext cx="0" cy="274615"/>
          </a:xfrm>
          <a:prstGeom prst="line">
            <a:avLst/>
          </a:prstGeom>
          <a:ln w="57150">
            <a:solidFill>
              <a:srgbClr val="3B2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Овал 72"/>
          <p:cNvSpPr/>
          <p:nvPr/>
        </p:nvSpPr>
        <p:spPr>
          <a:xfrm>
            <a:off x="5493100" y="2442426"/>
            <a:ext cx="228766" cy="23591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3B2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74" name="Прямая соединительная линия 73"/>
          <p:cNvCxnSpPr/>
          <p:nvPr/>
        </p:nvCxnSpPr>
        <p:spPr>
          <a:xfrm flipV="1">
            <a:off x="7189279" y="2187579"/>
            <a:ext cx="0" cy="274615"/>
          </a:xfrm>
          <a:prstGeom prst="line">
            <a:avLst/>
          </a:prstGeom>
          <a:ln w="57150">
            <a:solidFill>
              <a:srgbClr val="3B2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Прямоугольник 74"/>
          <p:cNvSpPr/>
          <p:nvPr/>
        </p:nvSpPr>
        <p:spPr>
          <a:xfrm>
            <a:off x="6963034" y="1357888"/>
            <a:ext cx="2428680" cy="892552"/>
          </a:xfrm>
          <a:prstGeom prst="rect">
            <a:avLst/>
          </a:prstGeom>
          <a:solidFill>
            <a:srgbClr val="83653B"/>
          </a:solidFill>
          <a:ln w="19050">
            <a:solidFill>
              <a:srgbClr val="3B25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1994 год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Самарский областной комитет</a:t>
            </a:r>
          </a:p>
          <a:p>
            <a:pPr algn="ctr"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государственной статистики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Овал 75"/>
          <p:cNvSpPr/>
          <p:nvPr/>
        </p:nvSpPr>
        <p:spPr>
          <a:xfrm>
            <a:off x="7074896" y="2450319"/>
            <a:ext cx="228766" cy="23591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3B2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7" name="Прямоугольник 76"/>
          <p:cNvSpPr/>
          <p:nvPr/>
        </p:nvSpPr>
        <p:spPr>
          <a:xfrm>
            <a:off x="6963034" y="2930546"/>
            <a:ext cx="3229524" cy="1188000"/>
          </a:xfrm>
          <a:prstGeom prst="rect">
            <a:avLst/>
          </a:prstGeom>
          <a:solidFill>
            <a:srgbClr val="83653B"/>
          </a:solidFill>
          <a:ln w="19050">
            <a:solidFill>
              <a:srgbClr val="3B25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83653B"/>
                </a:solidFill>
                <a:latin typeface="Arial" pitchFamily="34" charset="0"/>
                <a:cs typeface="Arial" pitchFamily="34" charset="0"/>
              </a:rPr>
              <a:t>2004 год</a:t>
            </a:r>
            <a:endParaRPr lang="ru-RU" sz="2000" b="1" dirty="0" smtClean="0">
              <a:solidFill>
                <a:srgbClr val="83653B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1800" dirty="0" smtClean="0">
                <a:solidFill>
                  <a:srgbClr val="83653B"/>
                </a:solidFill>
                <a:latin typeface="Arial" pitchFamily="34" charset="0"/>
                <a:cs typeface="Arial" pitchFamily="34" charset="0"/>
              </a:rPr>
              <a:t>Самарастат</a:t>
            </a:r>
          </a:p>
        </p:txBody>
      </p:sp>
      <p:cxnSp>
        <p:nvCxnSpPr>
          <p:cNvPr id="78" name="Прямая соединительная линия 77"/>
          <p:cNvCxnSpPr/>
          <p:nvPr/>
        </p:nvCxnSpPr>
        <p:spPr>
          <a:xfrm flipV="1">
            <a:off x="8206681" y="2652978"/>
            <a:ext cx="0" cy="274615"/>
          </a:xfrm>
          <a:prstGeom prst="line">
            <a:avLst/>
          </a:prstGeom>
          <a:ln w="57150">
            <a:solidFill>
              <a:srgbClr val="3B2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Овал 78"/>
          <p:cNvSpPr/>
          <p:nvPr/>
        </p:nvSpPr>
        <p:spPr>
          <a:xfrm>
            <a:off x="8082375" y="2454564"/>
            <a:ext cx="228766" cy="23591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3B2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951926" y="2930546"/>
            <a:ext cx="324063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2004 год</a:t>
            </a:r>
          </a:p>
          <a:p>
            <a:pPr algn="ctr"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Территориальный орган Федеральной службы государственной статистики </a:t>
            </a:r>
          </a:p>
          <a:p>
            <a:pPr algn="ctr">
              <a:lnSpc>
                <a:spcPct val="15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 Самарской области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1779956" y="4140671"/>
            <a:ext cx="5053695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Где располагалась самарская статистика</a:t>
            </a:r>
            <a:r>
              <a:rPr lang="ru-RU" sz="1400" baseline="30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ru-RU" sz="1400" baseline="30000" dirty="0">
                <a:latin typeface="Arial" pitchFamily="34" charset="0"/>
                <a:cs typeface="Arial" pitchFamily="34" charset="0"/>
              </a:rPr>
              <a:t>)</a:t>
            </a:r>
            <a:endParaRPr lang="ru-RU" sz="1400" b="1" dirty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1822197" y="6011250"/>
            <a:ext cx="112111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1918-1927 гг.</a:t>
            </a:r>
            <a:endParaRPr lang="ru-RU" sz="600" dirty="0" smtClean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" t="4113" r="60718" b="56871"/>
          <a:stretch/>
        </p:blipFill>
        <p:spPr>
          <a:xfrm>
            <a:off x="1898536" y="4608576"/>
            <a:ext cx="1952126" cy="1397203"/>
          </a:xfrm>
          <a:prstGeom prst="rect">
            <a:avLst/>
          </a:prstGeom>
          <a:ln>
            <a:solidFill>
              <a:srgbClr val="3B25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2" t="4613" r="2535" b="57361"/>
          <a:stretch/>
        </p:blipFill>
        <p:spPr>
          <a:xfrm>
            <a:off x="4283472" y="4608574"/>
            <a:ext cx="1955154" cy="1397203"/>
          </a:xfrm>
          <a:prstGeom prst="rect">
            <a:avLst/>
          </a:prstGeom>
          <a:ln>
            <a:solidFill>
              <a:srgbClr val="3B25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" t="49976" r="72897" b="19464"/>
          <a:stretch/>
        </p:blipFill>
        <p:spPr>
          <a:xfrm>
            <a:off x="7075985" y="4557202"/>
            <a:ext cx="1909589" cy="1397203"/>
          </a:xfrm>
          <a:prstGeom prst="rect">
            <a:avLst/>
          </a:prstGeom>
          <a:ln>
            <a:solidFill>
              <a:srgbClr val="3B25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3" name="Прямоугольник 62"/>
          <p:cNvSpPr/>
          <p:nvPr/>
        </p:nvSpPr>
        <p:spPr>
          <a:xfrm>
            <a:off x="3223991" y="7022935"/>
            <a:ext cx="112111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1928-1931 гг.</a:t>
            </a:r>
            <a:endParaRPr lang="ru-RU" sz="600" dirty="0" smtClean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4700490" y="6011250"/>
            <a:ext cx="112111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1932-1937 гг.</a:t>
            </a:r>
            <a:endParaRPr lang="ru-RU" sz="600" dirty="0" smtClean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6122129" y="7022935"/>
            <a:ext cx="112111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1944-1964 гг.</a:t>
            </a:r>
            <a:endParaRPr lang="ru-RU" sz="600" dirty="0" smtClean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9071441" y="7022935"/>
            <a:ext cx="112111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с 1972 г.</a:t>
            </a:r>
            <a:endParaRPr lang="ru-RU" sz="600" dirty="0" smtClean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4" y="-7566"/>
            <a:ext cx="1525972" cy="7568830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7613997" y="5954405"/>
            <a:ext cx="112111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1965-1971 гг.</a:t>
            </a:r>
            <a:endParaRPr lang="ru-RU" sz="600" dirty="0" smtClean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184651" y="7237015"/>
            <a:ext cx="5400675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77800" algn="r"/>
            <a:r>
              <a:rPr lang="ru-RU" sz="1100" baseline="30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ru-RU" sz="1000" baseline="30000" dirty="0" smtClean="0"/>
              <a:t>)</a:t>
            </a:r>
            <a:r>
              <a:rPr lang="ru-RU" sz="1000" dirty="0" smtClean="0"/>
              <a:t> </a:t>
            </a:r>
            <a:r>
              <a:rPr lang="ru-RU" sz="10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Фотоматериалы взяты из открытых источников</a:t>
            </a:r>
            <a:endParaRPr lang="ru-RU" sz="1000" dirty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65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0202" y="119109"/>
            <a:ext cx="9181148" cy="720080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rgbClr val="934A44"/>
                </a:solidFill>
                <a:latin typeface="Arial" pitchFamily="34" charset="0"/>
                <a:cs typeface="Arial" pitchFamily="34" charset="0"/>
              </a:rPr>
              <a:t>САМАРСКАЯ ГУБЕРНИЯ</a:t>
            </a:r>
            <a:endParaRPr lang="ru-RU" sz="3200" b="1" dirty="0">
              <a:solidFill>
                <a:srgbClr val="934A4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2" y="0"/>
            <a:ext cx="1524003" cy="755905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14564" y="2712702"/>
            <a:ext cx="71631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Структура промышленного производства по отраслям, %</a:t>
            </a:r>
            <a:endParaRPr lang="ru-RU" sz="1400" b="1" dirty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910304658"/>
              </p:ext>
            </p:extLst>
          </p:nvPr>
        </p:nvGraphicFramePr>
        <p:xfrm>
          <a:off x="1714564" y="2741970"/>
          <a:ext cx="8891305" cy="3724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5" name="Группа 4"/>
          <p:cNvGrpSpPr/>
          <p:nvPr/>
        </p:nvGrpSpPr>
        <p:grpSpPr>
          <a:xfrm>
            <a:off x="1693946" y="787664"/>
            <a:ext cx="8531265" cy="1560927"/>
            <a:chOff x="1693946" y="4823065"/>
            <a:chExt cx="8531265" cy="1560927"/>
          </a:xfrm>
        </p:grpSpPr>
        <p:graphicFrame>
          <p:nvGraphicFramePr>
            <p:cNvPr id="10" name="Диаграмма 9"/>
            <p:cNvGraphicFramePr/>
            <p:nvPr>
              <p:extLst>
                <p:ext uri="{D42A27DB-BD31-4B8C-83A1-F6EECF244321}">
                  <p14:modId xmlns:p14="http://schemas.microsoft.com/office/powerpoint/2010/main" val="3542613186"/>
                </p:ext>
              </p:extLst>
            </p:nvPr>
          </p:nvGraphicFramePr>
          <p:xfrm>
            <a:off x="1693946" y="5183105"/>
            <a:ext cx="8531265" cy="12008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2" name="Прямоугольник 11"/>
            <p:cNvSpPr/>
            <p:nvPr/>
          </p:nvSpPr>
          <p:spPr>
            <a:xfrm>
              <a:off x="1693946" y="4823065"/>
              <a:ext cx="601098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 smtClean="0">
                  <a:solidFill>
                    <a:srgbClr val="3B2500"/>
                  </a:solidFill>
                  <a:latin typeface="Arial" pitchFamily="34" charset="0"/>
                  <a:cs typeface="Arial" pitchFamily="34" charset="0"/>
                </a:rPr>
                <a:t>Индекс производства продукции (в % к предыдущему году)</a:t>
              </a:r>
              <a:endParaRPr lang="ru-RU" sz="1400" b="1" dirty="0">
                <a:solidFill>
                  <a:srgbClr val="3B25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199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810770745"/>
              </p:ext>
            </p:extLst>
          </p:nvPr>
        </p:nvGraphicFramePr>
        <p:xfrm>
          <a:off x="6360487" y="1404367"/>
          <a:ext cx="4176464" cy="5997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0202" y="119109"/>
            <a:ext cx="9181148" cy="720080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rgbClr val="934A44"/>
                </a:solidFill>
                <a:latin typeface="Arial" pitchFamily="34" charset="0"/>
                <a:cs typeface="Arial" pitchFamily="34" charset="0"/>
              </a:rPr>
              <a:t>САМАРСКАЯ ГУБЕРНИЯ</a:t>
            </a:r>
            <a:endParaRPr lang="ru-RU" sz="3200" b="1" dirty="0">
              <a:solidFill>
                <a:srgbClr val="934A4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2" y="0"/>
            <a:ext cx="1524003" cy="7559055"/>
          </a:xfrm>
          <a:prstGeom prst="rect">
            <a:avLst/>
          </a:prstGeom>
        </p:spPr>
      </p:pic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2116329170"/>
              </p:ext>
            </p:extLst>
          </p:nvPr>
        </p:nvGraphicFramePr>
        <p:xfrm>
          <a:off x="1728267" y="1332359"/>
          <a:ext cx="4968552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0" name="Прямоугольник 39"/>
          <p:cNvSpPr/>
          <p:nvPr/>
        </p:nvSpPr>
        <p:spPr>
          <a:xfrm>
            <a:off x="1645663" y="868225"/>
            <a:ext cx="88192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Структура отгруженной промышленной продукции по видам экономической деятельности</a:t>
            </a:r>
            <a:br>
              <a:rPr lang="ru-RU" sz="1400" b="1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в 2010 году, %</a:t>
            </a:r>
            <a:endParaRPr lang="ru-RU" sz="1400" b="1" dirty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252475" y="1404367"/>
            <a:ext cx="43924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в том числе обрабатывающие производства,</a:t>
            </a:r>
            <a:r>
              <a:rPr lang="en-US" sz="1100" b="1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b="1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%</a:t>
            </a:r>
            <a:endParaRPr lang="ru-RU" sz="1100" b="1" dirty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15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146502902"/>
              </p:ext>
            </p:extLst>
          </p:nvPr>
        </p:nvGraphicFramePr>
        <p:xfrm>
          <a:off x="6465054" y="1383001"/>
          <a:ext cx="4176464" cy="5580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0202" y="119109"/>
            <a:ext cx="9181148" cy="720080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rgbClr val="934A44"/>
                </a:solidFill>
                <a:latin typeface="Arial" pitchFamily="34" charset="0"/>
                <a:cs typeface="Arial" pitchFamily="34" charset="0"/>
              </a:rPr>
              <a:t>САМАРСКАЯ ГУБЕРНИЯ</a:t>
            </a:r>
            <a:endParaRPr lang="ru-RU" sz="3200" b="1" dirty="0">
              <a:solidFill>
                <a:srgbClr val="934A4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2" y="0"/>
            <a:ext cx="1524003" cy="7559055"/>
          </a:xfrm>
          <a:prstGeom prst="rect">
            <a:avLst/>
          </a:prstGeom>
        </p:spPr>
      </p:pic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2432060635"/>
              </p:ext>
            </p:extLst>
          </p:nvPr>
        </p:nvGraphicFramePr>
        <p:xfrm>
          <a:off x="1679669" y="1260351"/>
          <a:ext cx="4968552" cy="6179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0" name="Прямоугольник 39"/>
          <p:cNvSpPr/>
          <p:nvPr/>
        </p:nvSpPr>
        <p:spPr>
          <a:xfrm>
            <a:off x="1645663" y="868225"/>
            <a:ext cx="88192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Структура отгруженной промышленной продукции по видам экономической деятельности</a:t>
            </a:r>
            <a:br>
              <a:rPr lang="ru-RU" sz="1400" b="1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в 2019 году, %</a:t>
            </a:r>
            <a:endParaRPr lang="ru-RU" sz="1400" b="1" dirty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252475" y="1404367"/>
            <a:ext cx="43924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в том числе обрабатывающие производства, %</a:t>
            </a:r>
            <a:endParaRPr lang="ru-RU" sz="1100" b="1" dirty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48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0202" y="119109"/>
            <a:ext cx="9181148" cy="720080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rgbClr val="934A44"/>
                </a:solidFill>
                <a:latin typeface="Arial" pitchFamily="34" charset="0"/>
                <a:cs typeface="Arial" pitchFamily="34" charset="0"/>
              </a:rPr>
              <a:t>САМАРСКАЯ ГУБЕРНИЯ</a:t>
            </a:r>
            <a:endParaRPr lang="ru-RU" sz="3200" b="1" dirty="0">
              <a:solidFill>
                <a:srgbClr val="934A4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2" y="0"/>
            <a:ext cx="1524003" cy="755905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696864" y="828303"/>
            <a:ext cx="60109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Значимые даты</a:t>
            </a:r>
            <a:endParaRPr lang="ru-RU" sz="1400" b="1" dirty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6161610" y="1270363"/>
            <a:ext cx="0" cy="611066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2639144" y="1270834"/>
            <a:ext cx="34796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984840"/>
                </a:solidFill>
                <a:latin typeface="Arial" pitchFamily="34" charset="0"/>
                <a:cs typeface="Arial" pitchFamily="34" charset="0"/>
              </a:rPr>
              <a:t>1876 год</a:t>
            </a:r>
          </a:p>
          <a:p>
            <a:pPr algn="just"/>
            <a:r>
              <a:rPr lang="ru-RU" sz="14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Механический завод </a:t>
            </a:r>
            <a:r>
              <a:rPr lang="ru-RU" sz="1400" dirty="0" err="1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Бенке</a:t>
            </a:r>
            <a:r>
              <a:rPr lang="ru-RU" sz="14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-Журавлева</a:t>
            </a:r>
            <a:endParaRPr lang="ru-RU" sz="1200" dirty="0" smtClean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681962" y="2253456"/>
            <a:ext cx="312553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984840"/>
                </a:solidFill>
                <a:latin typeface="Arial" pitchFamily="34" charset="0"/>
                <a:cs typeface="Arial" pitchFamily="34" charset="0"/>
              </a:rPr>
              <a:t>1881 год</a:t>
            </a:r>
          </a:p>
          <a:p>
            <a:pPr algn="just"/>
            <a:r>
              <a:rPr lang="ru-RU" sz="1400" dirty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Жигулевский пивоваренный </a:t>
            </a:r>
            <a:r>
              <a:rPr lang="ru-RU" sz="14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завод</a:t>
            </a:r>
          </a:p>
          <a:p>
            <a:pPr algn="just"/>
            <a:r>
              <a:rPr lang="ru-RU" sz="10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Ныне – АО «Жигулевское пиво»</a:t>
            </a:r>
            <a:endParaRPr lang="ru-RU" sz="1000" dirty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662101" y="3123880"/>
            <a:ext cx="31602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984840"/>
                </a:solidFill>
                <a:latin typeface="Arial" pitchFamily="34" charset="0"/>
                <a:cs typeface="Arial" pitchFamily="34" charset="0"/>
              </a:rPr>
              <a:t>1882 год</a:t>
            </a:r>
          </a:p>
          <a:p>
            <a:pPr algn="just"/>
            <a:r>
              <a:rPr lang="ru-RU" sz="1400" dirty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Макаронный завод О.К. </a:t>
            </a:r>
            <a:r>
              <a:rPr lang="ru-RU" sz="1400" dirty="0" err="1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Кеницера</a:t>
            </a:r>
            <a:endParaRPr lang="ru-RU" sz="1400" dirty="0" smtClean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000" dirty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Ныне – </a:t>
            </a:r>
            <a:r>
              <a:rPr lang="ru-RU" sz="10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АО «Самарская макаронная </a:t>
            </a:r>
            <a:r>
              <a:rPr lang="ru-RU" sz="1000" dirty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фабрика  </a:t>
            </a:r>
            <a:r>
              <a:rPr lang="ru-RU" sz="10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000" dirty="0" err="1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Верола</a:t>
            </a:r>
            <a:r>
              <a:rPr lang="ru-RU" sz="10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1000" dirty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662100" y="4046994"/>
            <a:ext cx="31453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984840"/>
                </a:solidFill>
                <a:latin typeface="Arial" pitchFamily="34" charset="0"/>
                <a:cs typeface="Arial" pitchFamily="34" charset="0"/>
              </a:rPr>
              <a:t>1900 год</a:t>
            </a:r>
          </a:p>
          <a:p>
            <a:pPr algn="just"/>
            <a:r>
              <a:rPr lang="ru-RU" sz="1400" dirty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Самарская </a:t>
            </a:r>
            <a:r>
              <a:rPr lang="ru-RU" sz="14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ГРЭС</a:t>
            </a: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2" t="5274" r="64694" b="7254"/>
          <a:stretch/>
        </p:blipFill>
        <p:spPr>
          <a:xfrm>
            <a:off x="6474670" y="2290028"/>
            <a:ext cx="488452" cy="695230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7202379" y="3308636"/>
            <a:ext cx="314738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984840"/>
                </a:solidFill>
                <a:latin typeface="Arial" pitchFamily="34" charset="0"/>
                <a:cs typeface="Arial" pitchFamily="34" charset="0"/>
              </a:rPr>
              <a:t>1955 год</a:t>
            </a:r>
          </a:p>
          <a:p>
            <a:pPr algn="just"/>
            <a:r>
              <a:rPr lang="ru-RU" sz="14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Волжская ГЭС имени В.И. Ленина</a:t>
            </a:r>
            <a:endParaRPr lang="ru-RU" sz="1400" dirty="0" smtClean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0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Ныне – Жигулевская ГЭС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42"/>
          <a:stretch/>
        </p:blipFill>
        <p:spPr>
          <a:xfrm>
            <a:off x="6341526" y="3178392"/>
            <a:ext cx="754739" cy="783708"/>
          </a:xfrm>
          <a:prstGeom prst="rect">
            <a:avLst/>
          </a:prstGeom>
        </p:spPr>
      </p:pic>
      <p:sp>
        <p:nvSpPr>
          <p:cNvPr id="44" name="Прямоугольник 43"/>
          <p:cNvSpPr/>
          <p:nvPr/>
        </p:nvSpPr>
        <p:spPr>
          <a:xfrm>
            <a:off x="2662101" y="4736402"/>
            <a:ext cx="3499509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984840"/>
                </a:solidFill>
                <a:latin typeface="Arial" pitchFamily="34" charset="0"/>
                <a:cs typeface="Arial" pitchFamily="34" charset="0"/>
              </a:rPr>
              <a:t>1941 год</a:t>
            </a:r>
          </a:p>
          <a:p>
            <a:pPr algn="just"/>
            <a:r>
              <a:rPr lang="ru-RU" sz="14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Авиационный завод №18</a:t>
            </a:r>
          </a:p>
          <a:p>
            <a:pPr algn="just"/>
            <a:r>
              <a:rPr lang="ru-RU" sz="10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Ныне – авиационный завод «</a:t>
            </a:r>
            <a:r>
              <a:rPr lang="ru-RU" sz="1000" dirty="0" err="1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Авиакор</a:t>
            </a:r>
            <a:r>
              <a:rPr lang="ru-RU" sz="10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pPr algn="just"/>
            <a:endParaRPr lang="ru-RU" sz="1200" dirty="0" smtClean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7202379" y="4189910"/>
            <a:ext cx="316835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984840"/>
                </a:solidFill>
                <a:latin typeface="Arial" pitchFamily="34" charset="0"/>
                <a:cs typeface="Arial" pitchFamily="34" charset="0"/>
              </a:rPr>
              <a:t>1966 </a:t>
            </a:r>
            <a:r>
              <a:rPr lang="ru-RU" sz="1400" b="1" dirty="0">
                <a:solidFill>
                  <a:srgbClr val="984840"/>
                </a:solidFill>
                <a:latin typeface="Arial" pitchFamily="34" charset="0"/>
                <a:cs typeface="Arial" pitchFamily="34" charset="0"/>
              </a:rPr>
              <a:t>год</a:t>
            </a:r>
          </a:p>
          <a:p>
            <a:pPr algn="just"/>
            <a:r>
              <a:rPr lang="ru-RU" sz="14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Волжский автомобильный завод</a:t>
            </a:r>
          </a:p>
          <a:p>
            <a:pPr algn="just"/>
            <a:r>
              <a:rPr lang="ru-RU" sz="10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Ныне – АО «АВТОВАЗ»</a:t>
            </a:r>
            <a:endParaRPr lang="ru-RU" sz="1000" dirty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637" y="1286794"/>
            <a:ext cx="866542" cy="74522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061" y="4200823"/>
            <a:ext cx="901667" cy="501394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7191897" y="2290028"/>
            <a:ext cx="316835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984840"/>
                </a:solidFill>
                <a:latin typeface="Arial" pitchFamily="34" charset="0"/>
                <a:cs typeface="Arial" pitchFamily="34" charset="0"/>
              </a:rPr>
              <a:t>1953 год</a:t>
            </a:r>
          </a:p>
          <a:p>
            <a:pPr algn="just"/>
            <a:r>
              <a:rPr lang="ru-RU" sz="1400" dirty="0" err="1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Новокуйбышевский</a:t>
            </a:r>
            <a:r>
              <a:rPr lang="ru-RU" sz="14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 НПЗ</a:t>
            </a:r>
          </a:p>
          <a:p>
            <a:r>
              <a:rPr lang="ru-RU" sz="10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Ныне – АО «</a:t>
            </a:r>
            <a:r>
              <a:rPr lang="ru-RU" sz="1000" dirty="0" err="1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Новокуйбышевский</a:t>
            </a:r>
            <a:r>
              <a:rPr lang="ru-RU" sz="10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 НПЗ»</a:t>
            </a:r>
            <a:endParaRPr lang="ru-RU" sz="900" dirty="0" smtClean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681962" y="1720961"/>
            <a:ext cx="343683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Ныне – ООО «</a:t>
            </a:r>
            <a:r>
              <a:rPr lang="ru-RU" sz="1000" dirty="0" err="1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Средневолжский</a:t>
            </a:r>
            <a:r>
              <a:rPr lang="ru-RU" sz="10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 станкозавод»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2662100" y="5511486"/>
            <a:ext cx="341947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984840"/>
                </a:solidFill>
                <a:latin typeface="Arial" pitchFamily="34" charset="0"/>
                <a:cs typeface="Arial" pitchFamily="34" charset="0"/>
              </a:rPr>
              <a:t>1941 </a:t>
            </a:r>
            <a:r>
              <a:rPr lang="ru-RU" sz="1400" b="1" dirty="0">
                <a:solidFill>
                  <a:srgbClr val="984840"/>
                </a:solidFill>
                <a:latin typeface="Arial" pitchFamily="34" charset="0"/>
                <a:cs typeface="Arial" pitchFamily="34" charset="0"/>
              </a:rPr>
              <a:t>год</a:t>
            </a:r>
          </a:p>
          <a:p>
            <a:pPr algn="just"/>
            <a:r>
              <a:rPr lang="ru-RU" sz="14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Самолетостроительный завод №122</a:t>
            </a:r>
          </a:p>
          <a:p>
            <a:pPr algn="just"/>
            <a:r>
              <a:rPr lang="ru-RU" sz="1000" dirty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Ныне </a:t>
            </a:r>
            <a:r>
              <a:rPr lang="ru-RU" sz="10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входит в состав АО «РКЦ Прогресс»</a:t>
            </a:r>
            <a:endParaRPr lang="ru-RU" sz="1000" dirty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1" t="42624" r="44726" b="39931"/>
          <a:stretch/>
        </p:blipFill>
        <p:spPr bwMode="auto">
          <a:xfrm>
            <a:off x="1868323" y="5511486"/>
            <a:ext cx="533170" cy="70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492" y="4828881"/>
            <a:ext cx="881089" cy="3762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1" t="53499" r="52642" b="3477"/>
          <a:stretch/>
        </p:blipFill>
        <p:spPr>
          <a:xfrm>
            <a:off x="1769916" y="3079274"/>
            <a:ext cx="746812" cy="7880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492" y="4046994"/>
            <a:ext cx="865594" cy="526517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2662100" y="6372919"/>
            <a:ext cx="318422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984840"/>
                </a:solidFill>
                <a:latin typeface="Arial" pitchFamily="34" charset="0"/>
                <a:cs typeface="Arial" pitchFamily="34" charset="0"/>
              </a:rPr>
              <a:t>1941 год</a:t>
            </a:r>
          </a:p>
          <a:p>
            <a:r>
              <a:rPr lang="ru-RU" sz="1400" dirty="0" err="1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Сызранский</a:t>
            </a:r>
            <a:r>
              <a:rPr lang="ru-RU" sz="14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 завод тяжелого машиностроения</a:t>
            </a:r>
          </a:p>
          <a:p>
            <a:pPr algn="just"/>
            <a:r>
              <a:rPr lang="ru-RU" sz="1000" dirty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Ныне – </a:t>
            </a:r>
            <a:r>
              <a:rPr lang="ru-RU" sz="10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АО «Тяжмаш»</a:t>
            </a:r>
            <a:endParaRPr lang="ru-RU" sz="1400" dirty="0" smtClean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356" y="6734446"/>
            <a:ext cx="847485" cy="169497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7181415" y="6673980"/>
            <a:ext cx="3168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984840"/>
                </a:solidFill>
                <a:latin typeface="Arial" pitchFamily="34" charset="0"/>
                <a:cs typeface="Arial" pitchFamily="34" charset="0"/>
              </a:rPr>
              <a:t>1988 </a:t>
            </a:r>
            <a:r>
              <a:rPr lang="ru-RU" sz="1400" b="1" dirty="0">
                <a:solidFill>
                  <a:srgbClr val="984840"/>
                </a:solidFill>
                <a:latin typeface="Arial" pitchFamily="34" charset="0"/>
                <a:cs typeface="Arial" pitchFamily="34" charset="0"/>
              </a:rPr>
              <a:t>год</a:t>
            </a:r>
          </a:p>
          <a:p>
            <a:pPr algn="just"/>
            <a:r>
              <a:rPr lang="ru-RU" sz="14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Булочно-кондитерский комбинат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945" y="6591801"/>
            <a:ext cx="687579" cy="687579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7181415" y="5714638"/>
            <a:ext cx="316835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984840"/>
                </a:solidFill>
                <a:latin typeface="Arial" pitchFamily="34" charset="0"/>
                <a:cs typeface="Arial" pitchFamily="34" charset="0"/>
              </a:rPr>
              <a:t>1979 </a:t>
            </a:r>
            <a:r>
              <a:rPr lang="ru-RU" sz="1400" b="1" dirty="0">
                <a:solidFill>
                  <a:srgbClr val="984840"/>
                </a:solidFill>
                <a:latin typeface="Arial" pitchFamily="34" charset="0"/>
                <a:cs typeface="Arial" pitchFamily="34" charset="0"/>
              </a:rPr>
              <a:t>год</a:t>
            </a:r>
          </a:p>
          <a:p>
            <a:pPr algn="just"/>
            <a:r>
              <a:rPr lang="ru-RU" sz="1400" dirty="0" err="1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Тольяттиазот</a:t>
            </a:r>
            <a:endParaRPr lang="ru-RU" sz="1400" dirty="0" smtClean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0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Ныне – ПАО «</a:t>
            </a:r>
            <a:r>
              <a:rPr lang="ru-RU" sz="1000" dirty="0" err="1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ТольяттиАзот</a:t>
            </a:r>
            <a:r>
              <a:rPr lang="ru-RU" sz="10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1000" dirty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788" y="5714638"/>
            <a:ext cx="705895" cy="689851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>
            <a:off x="7181415" y="4949934"/>
            <a:ext cx="340383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984840"/>
                </a:solidFill>
                <a:latin typeface="Arial" pitchFamily="34" charset="0"/>
                <a:cs typeface="Arial" pitchFamily="34" charset="0"/>
              </a:rPr>
              <a:t>1966 </a:t>
            </a:r>
            <a:r>
              <a:rPr lang="ru-RU" sz="1400" b="1" dirty="0">
                <a:solidFill>
                  <a:srgbClr val="984840"/>
                </a:solidFill>
                <a:latin typeface="Arial" pitchFamily="34" charset="0"/>
                <a:cs typeface="Arial" pitchFamily="34" charset="0"/>
              </a:rPr>
              <a:t>год</a:t>
            </a:r>
          </a:p>
          <a:p>
            <a:pPr algn="just"/>
            <a:r>
              <a:rPr lang="ru-RU" sz="14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Куйбышевский азотнотуковый завод</a:t>
            </a:r>
          </a:p>
          <a:p>
            <a:pPr algn="just"/>
            <a:r>
              <a:rPr lang="ru-RU" sz="10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Ныне – ПАО «</a:t>
            </a:r>
            <a:r>
              <a:rPr lang="ru-RU" sz="1000" dirty="0" err="1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КуйбышевАзот</a:t>
            </a:r>
            <a:r>
              <a:rPr lang="ru-RU" sz="10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1000" dirty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8" r="35046" b="41251"/>
          <a:stretch/>
        </p:blipFill>
        <p:spPr>
          <a:xfrm>
            <a:off x="6277220" y="4878752"/>
            <a:ext cx="785463" cy="748290"/>
          </a:xfrm>
          <a:prstGeom prst="rect">
            <a:avLst/>
          </a:prstGeom>
        </p:spPr>
      </p:pic>
      <p:sp>
        <p:nvSpPr>
          <p:cNvPr id="50" name="Прямоугольник 49"/>
          <p:cNvSpPr/>
          <p:nvPr/>
        </p:nvSpPr>
        <p:spPr>
          <a:xfrm>
            <a:off x="7202379" y="1286794"/>
            <a:ext cx="31473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984840"/>
                </a:solidFill>
                <a:latin typeface="Arial" pitchFamily="34" charset="0"/>
                <a:cs typeface="Arial" pitchFamily="34" charset="0"/>
              </a:rPr>
              <a:t>1951 год</a:t>
            </a:r>
          </a:p>
          <a:p>
            <a:pPr algn="just"/>
            <a:r>
              <a:rPr lang="ru-RU" sz="14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Металлургический завод №551</a:t>
            </a:r>
          </a:p>
          <a:p>
            <a:pPr algn="just"/>
            <a:r>
              <a:rPr lang="ru-RU" sz="10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Ныне – АО «</a:t>
            </a:r>
            <a:r>
              <a:rPr lang="ru-RU" sz="1000" dirty="0" err="1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Арконик</a:t>
            </a:r>
            <a:r>
              <a:rPr lang="ru-RU" sz="10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 СМЗ»</a:t>
            </a:r>
            <a:endParaRPr lang="ru-RU" sz="1000" dirty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0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10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Самарский металлургический завод)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94"/>
          <a:stretch/>
        </p:blipFill>
        <p:spPr>
          <a:xfrm>
            <a:off x="6279722" y="1351069"/>
            <a:ext cx="878348" cy="6161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208" y="2209182"/>
            <a:ext cx="765656" cy="76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4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39227" r="24064" b="50123"/>
          <a:stretch/>
        </p:blipFill>
        <p:spPr bwMode="auto">
          <a:xfrm>
            <a:off x="3026251" y="2287306"/>
            <a:ext cx="7677794" cy="1038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125" y="6615134"/>
            <a:ext cx="7905336" cy="3600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0202" y="119109"/>
            <a:ext cx="9181148" cy="720080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rgbClr val="934A44"/>
                </a:solidFill>
                <a:latin typeface="Arial" pitchFamily="34" charset="0"/>
                <a:cs typeface="Arial" pitchFamily="34" charset="0"/>
              </a:rPr>
              <a:t>САМАРСКАЯ ГУБЕРНИЯ</a:t>
            </a:r>
            <a:endParaRPr lang="ru-RU" sz="3200" b="1" dirty="0">
              <a:solidFill>
                <a:srgbClr val="934A4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5" y="2208"/>
            <a:ext cx="1524003" cy="7559055"/>
          </a:xfrm>
          <a:prstGeom prst="rect">
            <a:avLst/>
          </a:prstGeom>
        </p:spPr>
      </p:pic>
      <p:cxnSp>
        <p:nvCxnSpPr>
          <p:cNvPr id="35" name="Прямая соединительная линия 34"/>
          <p:cNvCxnSpPr/>
          <p:nvPr/>
        </p:nvCxnSpPr>
        <p:spPr>
          <a:xfrm>
            <a:off x="1580506" y="5425098"/>
            <a:ext cx="904041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Группа 38"/>
          <p:cNvGrpSpPr/>
          <p:nvPr/>
        </p:nvGrpSpPr>
        <p:grpSpPr>
          <a:xfrm>
            <a:off x="3065602" y="7020581"/>
            <a:ext cx="648072" cy="235911"/>
            <a:chOff x="4896619" y="7119059"/>
            <a:chExt cx="648072" cy="235911"/>
          </a:xfrm>
        </p:grpSpPr>
        <p:cxnSp>
          <p:nvCxnSpPr>
            <p:cNvPr id="38" name="Прямая соединительная линия 37"/>
            <p:cNvCxnSpPr/>
            <p:nvPr/>
          </p:nvCxnSpPr>
          <p:spPr>
            <a:xfrm>
              <a:off x="4896619" y="7237015"/>
              <a:ext cx="648072" cy="0"/>
            </a:xfrm>
            <a:prstGeom prst="line">
              <a:avLst/>
            </a:prstGeom>
            <a:ln w="38100">
              <a:solidFill>
                <a:srgbClr val="7E5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Овал 40"/>
            <p:cNvSpPr/>
            <p:nvPr/>
          </p:nvSpPr>
          <p:spPr>
            <a:xfrm>
              <a:off x="5111229" y="7119059"/>
              <a:ext cx="228766" cy="23591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7E5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6389603" y="6999315"/>
            <a:ext cx="648072" cy="235911"/>
            <a:chOff x="2736379" y="7097792"/>
            <a:chExt cx="648072" cy="235911"/>
          </a:xfrm>
        </p:grpSpPr>
        <p:cxnSp>
          <p:nvCxnSpPr>
            <p:cNvPr id="46" name="Прямая соединительная линия 45"/>
            <p:cNvCxnSpPr/>
            <p:nvPr/>
          </p:nvCxnSpPr>
          <p:spPr>
            <a:xfrm>
              <a:off x="2736379" y="7237014"/>
              <a:ext cx="648072" cy="0"/>
            </a:xfrm>
            <a:prstGeom prst="line">
              <a:avLst/>
            </a:prstGeom>
            <a:ln w="38100">
              <a:solidFill>
                <a:srgbClr val="98484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Равнобедренный треугольник 42"/>
            <p:cNvSpPr/>
            <p:nvPr/>
          </p:nvSpPr>
          <p:spPr>
            <a:xfrm>
              <a:off x="2901661" y="7097792"/>
              <a:ext cx="288032" cy="235911"/>
            </a:xfrm>
            <a:prstGeom prst="triangle">
              <a:avLst/>
            </a:prstGeom>
            <a:solidFill>
              <a:schemeClr val="bg2"/>
            </a:solidFill>
            <a:ln w="28575">
              <a:solidFill>
                <a:srgbClr val="9848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2799510" y="1014537"/>
            <a:ext cx="27281" cy="5852806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Прямоугольник 60"/>
          <p:cNvSpPr/>
          <p:nvPr/>
        </p:nvSpPr>
        <p:spPr>
          <a:xfrm>
            <a:off x="1509842" y="2969072"/>
            <a:ext cx="12979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Автобус</a:t>
            </a:r>
          </a:p>
        </p:txBody>
      </p:sp>
      <p:grpSp>
        <p:nvGrpSpPr>
          <p:cNvPr id="45" name="Группа 44"/>
          <p:cNvGrpSpPr/>
          <p:nvPr/>
        </p:nvGrpSpPr>
        <p:grpSpPr>
          <a:xfrm>
            <a:off x="2887873" y="1003904"/>
            <a:ext cx="7769430" cy="1325934"/>
            <a:chOff x="1519677" y="856868"/>
            <a:chExt cx="7769430" cy="1326586"/>
          </a:xfrm>
        </p:grpSpPr>
        <p:pic>
          <p:nvPicPr>
            <p:cNvPr id="47" name="Рисунок 4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7"/>
            <a:stretch/>
          </p:blipFill>
          <p:spPr>
            <a:xfrm>
              <a:off x="1644364" y="856868"/>
              <a:ext cx="7608360" cy="678088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73"/>
            <a:stretch/>
          </p:blipFill>
          <p:spPr>
            <a:xfrm>
              <a:off x="1519677" y="1465699"/>
              <a:ext cx="7769430" cy="717755"/>
            </a:xfrm>
            <a:prstGeom prst="rect">
              <a:avLst/>
            </a:prstGeom>
          </p:spPr>
        </p:pic>
      </p:grpSp>
      <p:sp>
        <p:nvSpPr>
          <p:cNvPr id="13" name="Прямоугольник 12"/>
          <p:cNvSpPr/>
          <p:nvPr/>
        </p:nvSpPr>
        <p:spPr>
          <a:xfrm>
            <a:off x="3777479" y="7015426"/>
            <a:ext cx="23434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Наличие подвижного состава</a:t>
            </a:r>
            <a:endParaRPr lang="ru-RU" sz="1000" dirty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7196385" y="7015426"/>
            <a:ext cx="34886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Количество перевезенных пассажиров, млн человек</a:t>
            </a:r>
            <a:endParaRPr lang="ru-RU" sz="1000" dirty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1616845" y="6687669"/>
            <a:ext cx="896823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6" r="888"/>
          <a:stretch/>
        </p:blipFill>
        <p:spPr>
          <a:xfrm>
            <a:off x="5205262" y="4086063"/>
            <a:ext cx="5363678" cy="722098"/>
          </a:xfrm>
          <a:prstGeom prst="rect">
            <a:avLst/>
          </a:prstGeom>
        </p:spPr>
      </p:pic>
      <p:cxnSp>
        <p:nvCxnSpPr>
          <p:cNvPr id="54" name="Прямая соединительная линия 53"/>
          <p:cNvCxnSpPr/>
          <p:nvPr/>
        </p:nvCxnSpPr>
        <p:spPr>
          <a:xfrm>
            <a:off x="2869213" y="5267312"/>
            <a:ext cx="2747486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Прямоугольник 55"/>
          <p:cNvSpPr/>
          <p:nvPr/>
        </p:nvSpPr>
        <p:spPr>
          <a:xfrm>
            <a:off x="1519678" y="5706764"/>
            <a:ext cx="13162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Метро</a:t>
            </a:r>
          </a:p>
        </p:txBody>
      </p:sp>
      <p:grpSp>
        <p:nvGrpSpPr>
          <p:cNvPr id="57" name="Группа 56"/>
          <p:cNvGrpSpPr/>
          <p:nvPr/>
        </p:nvGrpSpPr>
        <p:grpSpPr>
          <a:xfrm>
            <a:off x="7120584" y="5436577"/>
            <a:ext cx="3528992" cy="1174892"/>
            <a:chOff x="5688707" y="3870063"/>
            <a:chExt cx="3528992" cy="1174892"/>
          </a:xfrm>
        </p:grpSpPr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8707" y="4324875"/>
              <a:ext cx="3528992" cy="720080"/>
            </a:xfrm>
            <a:prstGeom prst="rect">
              <a:avLst/>
            </a:prstGeom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16" r="1872"/>
            <a:stretch/>
          </p:blipFill>
          <p:spPr>
            <a:xfrm>
              <a:off x="5762625" y="3870063"/>
              <a:ext cx="3402520" cy="502580"/>
            </a:xfrm>
            <a:prstGeom prst="rect">
              <a:avLst/>
            </a:prstGeom>
          </p:spPr>
        </p:pic>
      </p:grpSp>
      <p:cxnSp>
        <p:nvCxnSpPr>
          <p:cNvPr id="64" name="Прямая соединительная линия 63"/>
          <p:cNvCxnSpPr/>
          <p:nvPr/>
        </p:nvCxnSpPr>
        <p:spPr>
          <a:xfrm>
            <a:off x="2813150" y="5860652"/>
            <a:ext cx="4315569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Группа 3"/>
          <p:cNvGrpSpPr/>
          <p:nvPr/>
        </p:nvGrpSpPr>
        <p:grpSpPr>
          <a:xfrm>
            <a:off x="1479673" y="1194760"/>
            <a:ext cx="1317624" cy="1092546"/>
            <a:chOff x="1500005" y="1194760"/>
            <a:chExt cx="1317624" cy="1092546"/>
          </a:xfrm>
        </p:grpSpPr>
        <p:sp>
          <p:nvSpPr>
            <p:cNvPr id="58" name="Прямоугольник 57"/>
            <p:cNvSpPr/>
            <p:nvPr/>
          </p:nvSpPr>
          <p:spPr>
            <a:xfrm>
              <a:off x="1500005" y="1194760"/>
              <a:ext cx="131762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rgbClr val="3B2500"/>
                  </a:solidFill>
                  <a:latin typeface="Arial" pitchFamily="34" charset="0"/>
                  <a:cs typeface="Arial" pitchFamily="34" charset="0"/>
                </a:rPr>
                <a:t>Трамвай</a:t>
              </a: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1509183" y="1502476"/>
              <a:ext cx="1288114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dirty="0" smtClean="0">
                  <a:solidFill>
                    <a:srgbClr val="3B2500"/>
                  </a:solidFill>
                  <a:latin typeface="Arial" pitchFamily="34" charset="0"/>
                  <a:cs typeface="Arial" pitchFamily="34" charset="0"/>
                </a:rPr>
                <a:t>(по данным </a:t>
              </a:r>
            </a:p>
            <a:p>
              <a:pPr algn="ctr"/>
              <a:r>
                <a:rPr lang="ru-RU" sz="900" dirty="0" smtClean="0">
                  <a:solidFill>
                    <a:srgbClr val="3B2500"/>
                  </a:solidFill>
                  <a:latin typeface="Arial" pitchFamily="34" charset="0"/>
                  <a:cs typeface="Arial" pitchFamily="34" charset="0"/>
                </a:rPr>
                <a:t>МП </a:t>
              </a:r>
              <a:r>
                <a:rPr lang="ru-RU" sz="900" dirty="0" err="1" smtClean="0">
                  <a:solidFill>
                    <a:srgbClr val="3B2500"/>
                  </a:solidFill>
                  <a:latin typeface="Arial" pitchFamily="34" charset="0"/>
                  <a:cs typeface="Arial" pitchFamily="34" charset="0"/>
                </a:rPr>
                <a:t>г.о</a:t>
              </a:r>
              <a:r>
                <a:rPr lang="ru-RU" sz="900" dirty="0" smtClean="0">
                  <a:solidFill>
                    <a:srgbClr val="3B2500"/>
                  </a:solidFill>
                  <a:latin typeface="Arial" pitchFamily="34" charset="0"/>
                  <a:cs typeface="Arial" pitchFamily="34" charset="0"/>
                </a:rPr>
                <a:t>. Самара</a:t>
              </a:r>
            </a:p>
            <a:p>
              <a:pPr algn="ctr"/>
              <a:r>
                <a:rPr lang="ru-RU" sz="900" dirty="0" smtClean="0">
                  <a:solidFill>
                    <a:srgbClr val="3B2500"/>
                  </a:solidFill>
                  <a:latin typeface="Arial" pitchFamily="34" charset="0"/>
                  <a:cs typeface="Arial" pitchFamily="34" charset="0"/>
                </a:rPr>
                <a:t>«Трамвайно-троллейбусное управление»)</a:t>
              </a:r>
              <a:endParaRPr lang="ru-RU" sz="900" dirty="0">
                <a:solidFill>
                  <a:srgbClr val="3B25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9" name="Прямоугольник 58"/>
          <p:cNvSpPr/>
          <p:nvPr/>
        </p:nvSpPr>
        <p:spPr>
          <a:xfrm>
            <a:off x="1365266" y="5985924"/>
            <a:ext cx="162725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(по данным Международной Ассоциации «Метро»)</a:t>
            </a:r>
            <a:endParaRPr lang="ru-RU" sz="900" dirty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>
            <a:off x="2851125" y="6525654"/>
            <a:ext cx="4315569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2870794" y="4673262"/>
            <a:ext cx="2281272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4" t="47770" r="18882" b="44243"/>
          <a:stretch/>
        </p:blipFill>
        <p:spPr bwMode="auto">
          <a:xfrm>
            <a:off x="5718839" y="4808161"/>
            <a:ext cx="4902081" cy="55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7" name="Прямая соединительная линия 26"/>
          <p:cNvCxnSpPr/>
          <p:nvPr/>
        </p:nvCxnSpPr>
        <p:spPr>
          <a:xfrm>
            <a:off x="1616889" y="3890938"/>
            <a:ext cx="904041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659976" y="2340471"/>
            <a:ext cx="899728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2849528" y="3070423"/>
            <a:ext cx="691349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7" t="64748" r="2655" b="20507"/>
          <a:stretch/>
        </p:blipFill>
        <p:spPr bwMode="auto">
          <a:xfrm>
            <a:off x="6137095" y="3151189"/>
            <a:ext cx="4547957" cy="729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9" name="Прямая соединительная линия 68"/>
          <p:cNvCxnSpPr/>
          <p:nvPr/>
        </p:nvCxnSpPr>
        <p:spPr>
          <a:xfrm>
            <a:off x="2857220" y="3708623"/>
            <a:ext cx="3119519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Группа 65"/>
          <p:cNvGrpSpPr/>
          <p:nvPr/>
        </p:nvGrpSpPr>
        <p:grpSpPr>
          <a:xfrm>
            <a:off x="1500753" y="4126989"/>
            <a:ext cx="1317624" cy="1092546"/>
            <a:chOff x="1500005" y="1194760"/>
            <a:chExt cx="1317624" cy="1092546"/>
          </a:xfrm>
        </p:grpSpPr>
        <p:sp>
          <p:nvSpPr>
            <p:cNvPr id="67" name="Прямоугольник 66"/>
            <p:cNvSpPr/>
            <p:nvPr/>
          </p:nvSpPr>
          <p:spPr>
            <a:xfrm>
              <a:off x="1500005" y="1194760"/>
              <a:ext cx="131762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rgbClr val="3B2500"/>
                  </a:solidFill>
                  <a:latin typeface="Arial" pitchFamily="34" charset="0"/>
                  <a:cs typeface="Arial" pitchFamily="34" charset="0"/>
                </a:rPr>
                <a:t>Троллейбус</a:t>
              </a:r>
            </a:p>
          </p:txBody>
        </p:sp>
        <p:sp>
          <p:nvSpPr>
            <p:cNvPr id="70" name="Прямоугольник 69"/>
            <p:cNvSpPr/>
            <p:nvPr/>
          </p:nvSpPr>
          <p:spPr>
            <a:xfrm>
              <a:off x="1509183" y="1502476"/>
              <a:ext cx="1288114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dirty="0" smtClean="0">
                  <a:solidFill>
                    <a:srgbClr val="3B2500"/>
                  </a:solidFill>
                  <a:latin typeface="Arial" pitchFamily="34" charset="0"/>
                  <a:cs typeface="Arial" pitchFamily="34" charset="0"/>
                </a:rPr>
                <a:t>(по данным </a:t>
              </a:r>
            </a:p>
            <a:p>
              <a:pPr algn="ctr"/>
              <a:r>
                <a:rPr lang="ru-RU" sz="900" dirty="0" smtClean="0">
                  <a:solidFill>
                    <a:srgbClr val="3B2500"/>
                  </a:solidFill>
                  <a:latin typeface="Arial" pitchFamily="34" charset="0"/>
                  <a:cs typeface="Arial" pitchFamily="34" charset="0"/>
                </a:rPr>
                <a:t>МП </a:t>
              </a:r>
              <a:r>
                <a:rPr lang="ru-RU" sz="900" dirty="0" err="1" smtClean="0">
                  <a:solidFill>
                    <a:srgbClr val="3B2500"/>
                  </a:solidFill>
                  <a:latin typeface="Arial" pitchFamily="34" charset="0"/>
                  <a:cs typeface="Arial" pitchFamily="34" charset="0"/>
                </a:rPr>
                <a:t>г.о</a:t>
              </a:r>
              <a:r>
                <a:rPr lang="ru-RU" sz="900" dirty="0" smtClean="0">
                  <a:solidFill>
                    <a:srgbClr val="3B2500"/>
                  </a:solidFill>
                  <a:latin typeface="Arial" pitchFamily="34" charset="0"/>
                  <a:cs typeface="Arial" pitchFamily="34" charset="0"/>
                </a:rPr>
                <a:t>. Самара</a:t>
              </a:r>
            </a:p>
            <a:p>
              <a:pPr algn="ctr"/>
              <a:r>
                <a:rPr lang="ru-RU" sz="900" dirty="0" smtClean="0">
                  <a:solidFill>
                    <a:srgbClr val="3B2500"/>
                  </a:solidFill>
                  <a:latin typeface="Arial" pitchFamily="34" charset="0"/>
                  <a:cs typeface="Arial" pitchFamily="34" charset="0"/>
                </a:rPr>
                <a:t>«Трамвайно-троллейбусное управление»)</a:t>
              </a:r>
              <a:endParaRPr lang="ru-RU" sz="900" dirty="0">
                <a:solidFill>
                  <a:srgbClr val="3B25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2" name="Прямоугольник 51"/>
          <p:cNvSpPr/>
          <p:nvPr/>
        </p:nvSpPr>
        <p:spPr>
          <a:xfrm>
            <a:off x="7037675" y="7315042"/>
            <a:ext cx="34886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 smtClean="0">
                <a:solidFill>
                  <a:srgbClr val="984840"/>
                </a:solidFill>
                <a:latin typeface="Arial" pitchFamily="34" charset="0"/>
                <a:cs typeface="Arial" pitchFamily="34" charset="0"/>
              </a:rPr>
              <a:t>Информация приведена по городу Самара</a:t>
            </a:r>
            <a:endParaRPr lang="ru-RU" sz="1000" dirty="0">
              <a:solidFill>
                <a:srgbClr val="98484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98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0202" y="119109"/>
            <a:ext cx="9181148" cy="720080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rgbClr val="934A44"/>
                </a:solidFill>
                <a:latin typeface="Arial" pitchFamily="34" charset="0"/>
                <a:cs typeface="Arial" pitchFamily="34" charset="0"/>
              </a:rPr>
              <a:t>САМАРСКАЯ ГУБЕРНИЯ</a:t>
            </a:r>
            <a:endParaRPr lang="ru-RU" sz="3200" b="1" dirty="0">
              <a:solidFill>
                <a:srgbClr val="934A4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93946" y="868225"/>
            <a:ext cx="5053695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Число профессиональных театров</a:t>
            </a:r>
            <a:endParaRPr lang="ru-RU" sz="1400" b="1" dirty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178416947"/>
              </p:ext>
            </p:extLst>
          </p:nvPr>
        </p:nvGraphicFramePr>
        <p:xfrm>
          <a:off x="1660990" y="1022113"/>
          <a:ext cx="6547997" cy="1362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1717461" y="2523551"/>
            <a:ext cx="76436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Число музеев</a:t>
            </a:r>
            <a:endParaRPr lang="ru-RU" sz="1400" b="1" dirty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693945" y="4084995"/>
            <a:ext cx="76671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Число общедоступных/массовых библиотек</a:t>
            </a:r>
            <a:endParaRPr lang="ru-RU" sz="1400" b="1" dirty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710889" y="5664993"/>
            <a:ext cx="8370306" cy="469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Число клубов, домов и дворцов </a:t>
            </a:r>
            <a:r>
              <a:rPr lang="ru-RU" sz="1400" b="1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культуры </a:t>
            </a:r>
          </a:p>
          <a:p>
            <a:r>
              <a:rPr lang="ru-RU" sz="105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(организации культурно-досугового типа)</a:t>
            </a:r>
            <a:endParaRPr lang="ru-RU" sz="1050" dirty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852022531"/>
              </p:ext>
            </p:extLst>
          </p:nvPr>
        </p:nvGraphicFramePr>
        <p:xfrm>
          <a:off x="1685946" y="2523551"/>
          <a:ext cx="6547997" cy="1362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1924394121"/>
              </p:ext>
            </p:extLst>
          </p:nvPr>
        </p:nvGraphicFramePr>
        <p:xfrm>
          <a:off x="1717461" y="4270414"/>
          <a:ext cx="6547997" cy="1362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092256504"/>
              </p:ext>
            </p:extLst>
          </p:nvPr>
        </p:nvGraphicFramePr>
        <p:xfrm>
          <a:off x="1717461" y="6061448"/>
          <a:ext cx="6547997" cy="1362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24003" cy="755905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8180410" y="1022113"/>
            <a:ext cx="237626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b="1" dirty="0" smtClean="0">
                <a:solidFill>
                  <a:srgbClr val="984840"/>
                </a:solidFill>
                <a:latin typeface="Arial" pitchFamily="34" charset="0"/>
                <a:cs typeface="Arial" pitchFamily="34" charset="0"/>
              </a:rPr>
              <a:t>1851 год</a:t>
            </a:r>
          </a:p>
          <a:p>
            <a:r>
              <a:rPr lang="ru-RU" sz="10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Самарский театр драмы </a:t>
            </a:r>
            <a:endParaRPr lang="ru-RU" sz="1000" dirty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0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им. М. Горького</a:t>
            </a:r>
            <a:endParaRPr lang="ru-RU" sz="900" dirty="0" smtClean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206395" y="3080634"/>
            <a:ext cx="23771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b="1" dirty="0" smtClean="0">
                <a:solidFill>
                  <a:srgbClr val="984840"/>
                </a:solidFill>
                <a:latin typeface="Arial" pitchFamily="34" charset="0"/>
                <a:cs typeface="Arial" pitchFamily="34" charset="0"/>
              </a:rPr>
              <a:t>1860 год</a:t>
            </a:r>
          </a:p>
          <a:p>
            <a:r>
              <a:rPr lang="ru-RU" sz="10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Самарская областная универсальная научная библиотека</a:t>
            </a:r>
            <a:endParaRPr lang="ru-RU" sz="900" dirty="0" smtClean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214962" y="5110197"/>
            <a:ext cx="23042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984840"/>
                </a:solidFill>
                <a:latin typeface="Arial" pitchFamily="34" charset="0"/>
                <a:cs typeface="Arial" pitchFamily="34" charset="0"/>
              </a:rPr>
              <a:t>1886 год</a:t>
            </a:r>
          </a:p>
          <a:p>
            <a:r>
              <a:rPr lang="ru-RU" sz="10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Самарский областной </a:t>
            </a:r>
          </a:p>
          <a:p>
            <a:r>
              <a:rPr lang="ru-RU" sz="10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историко-краеведческий музей</a:t>
            </a:r>
            <a:br>
              <a:rPr lang="ru-RU" sz="10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0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им. П.В. Алабина</a:t>
            </a:r>
            <a:endParaRPr lang="ru-RU" sz="900" dirty="0" smtClean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7" t="39237" r="27980" b="33927"/>
          <a:stretch/>
        </p:blipFill>
        <p:spPr bwMode="auto">
          <a:xfrm>
            <a:off x="8278739" y="1576111"/>
            <a:ext cx="2306512" cy="1340424"/>
          </a:xfrm>
          <a:prstGeom prst="rect">
            <a:avLst/>
          </a:prstGeom>
          <a:noFill/>
          <a:ln w="9525">
            <a:solidFill>
              <a:srgbClr val="3B25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0" t="38878" r="34720" b="38878"/>
          <a:stretch/>
        </p:blipFill>
        <p:spPr bwMode="auto">
          <a:xfrm>
            <a:off x="8292387" y="5815416"/>
            <a:ext cx="2318469" cy="13500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7" t="42815" r="29595" b="38256"/>
          <a:stretch/>
        </p:blipFill>
        <p:spPr bwMode="auto">
          <a:xfrm>
            <a:off x="8278739" y="3634632"/>
            <a:ext cx="2306512" cy="1339200"/>
          </a:xfrm>
          <a:prstGeom prst="rect">
            <a:avLst/>
          </a:prstGeom>
          <a:noFill/>
          <a:ln w="9525">
            <a:solidFill>
              <a:srgbClr val="3B25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040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0202" y="119109"/>
            <a:ext cx="9181148" cy="720080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rgbClr val="934A44"/>
                </a:solidFill>
                <a:latin typeface="Arial" pitchFamily="34" charset="0"/>
                <a:cs typeface="Arial" pitchFamily="34" charset="0"/>
              </a:rPr>
              <a:t>САМАРСКАЯ ГУБЕРНИЯ</a:t>
            </a:r>
            <a:endParaRPr lang="ru-RU" sz="3200" b="1" dirty="0">
              <a:solidFill>
                <a:srgbClr val="934A4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93946" y="868225"/>
            <a:ext cx="5053695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Число больничных организаций/учреждений</a:t>
            </a:r>
            <a:endParaRPr lang="ru-RU" sz="1400" b="1" dirty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1626137362"/>
              </p:ext>
            </p:extLst>
          </p:nvPr>
        </p:nvGraphicFramePr>
        <p:xfrm>
          <a:off x="1693946" y="1148747"/>
          <a:ext cx="5578937" cy="975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693946" y="2267986"/>
            <a:ext cx="87472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Число амбулаторно-поликлинических учреждений/организаций</a:t>
            </a: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617158121"/>
              </p:ext>
            </p:extLst>
          </p:nvPr>
        </p:nvGraphicFramePr>
        <p:xfrm>
          <a:off x="1693946" y="2575763"/>
          <a:ext cx="5578937" cy="897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1676670" y="3630053"/>
            <a:ext cx="87472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Число </a:t>
            </a:r>
            <a:r>
              <a:rPr lang="ru-RU" sz="1400" b="1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фельдшерских, фельдшерско-акушерских пунктов</a:t>
            </a:r>
            <a:endParaRPr lang="ru-RU" sz="1400" b="1" dirty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4044666029"/>
              </p:ext>
            </p:extLst>
          </p:nvPr>
        </p:nvGraphicFramePr>
        <p:xfrm>
          <a:off x="1714030" y="3937830"/>
          <a:ext cx="5630861" cy="864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4" name="Прямоугольник 23"/>
          <p:cNvSpPr/>
          <p:nvPr/>
        </p:nvSpPr>
        <p:spPr>
          <a:xfrm>
            <a:off x="1724706" y="4917918"/>
            <a:ext cx="87472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Численность врачей, тысяч человек (на конец года)</a:t>
            </a:r>
            <a:endParaRPr lang="ru-RU" sz="1400" b="1" dirty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413235020"/>
              </p:ext>
            </p:extLst>
          </p:nvPr>
        </p:nvGraphicFramePr>
        <p:xfrm>
          <a:off x="1741766" y="5225695"/>
          <a:ext cx="8819297" cy="876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6" name="Прямоугольник 25"/>
          <p:cNvSpPr/>
          <p:nvPr/>
        </p:nvSpPr>
        <p:spPr>
          <a:xfrm>
            <a:off x="1700939" y="6199427"/>
            <a:ext cx="87472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Численность среднего медицинского персонала, тысяч </a:t>
            </a:r>
            <a:r>
              <a:rPr lang="ru-RU" sz="1400" b="1" dirty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человек (на конец года)</a:t>
            </a:r>
          </a:p>
          <a:p>
            <a:endParaRPr lang="ru-RU" sz="1400" b="1" dirty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441355576"/>
              </p:ext>
            </p:extLst>
          </p:nvPr>
        </p:nvGraphicFramePr>
        <p:xfrm>
          <a:off x="1724706" y="6505219"/>
          <a:ext cx="8819297" cy="876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"/>
            <a:ext cx="1524003" cy="755905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564973" y="1793723"/>
            <a:ext cx="292452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sz="12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В 1996 году в соответствии </a:t>
            </a:r>
            <a:br>
              <a:rPr lang="ru-RU" sz="12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с Постановления Главы Администрации области №257 от 28.07.1995 «О реорганизации системы муниципального здравоохранения Самарской области» произошло укрупнение больничных и амбулаторно-поликлинических учреждений, </a:t>
            </a:r>
            <a:br>
              <a:rPr lang="ru-RU" sz="12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а также фельдшерских </a:t>
            </a:r>
            <a:br>
              <a:rPr lang="ru-RU" sz="12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и фельдшерско-акушерских пунктов.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7564973" y="4572719"/>
            <a:ext cx="2911080" cy="0"/>
          </a:xfrm>
          <a:prstGeom prst="line">
            <a:avLst/>
          </a:prstGeom>
          <a:ln>
            <a:solidFill>
              <a:srgbClr val="B289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7564973" y="1022113"/>
            <a:ext cx="2731060" cy="0"/>
          </a:xfrm>
          <a:prstGeom prst="line">
            <a:avLst/>
          </a:prstGeom>
          <a:ln>
            <a:solidFill>
              <a:srgbClr val="B289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772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0202" y="119109"/>
            <a:ext cx="9181148" cy="720080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rgbClr val="934A44"/>
                </a:solidFill>
                <a:latin typeface="Arial" pitchFamily="34" charset="0"/>
                <a:cs typeface="Arial" pitchFamily="34" charset="0"/>
              </a:rPr>
              <a:t>САМАРСКАЯ ГУБЕРНИЯ</a:t>
            </a:r>
            <a:endParaRPr lang="ru-RU" sz="3200" b="1" dirty="0">
              <a:solidFill>
                <a:srgbClr val="934A4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93946" y="868225"/>
            <a:ext cx="5053695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Число детских садов</a:t>
            </a:r>
            <a:endParaRPr lang="ru-RU" sz="1400" b="1" dirty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475404964"/>
              </p:ext>
            </p:extLst>
          </p:nvPr>
        </p:nvGraphicFramePr>
        <p:xfrm>
          <a:off x="1693790" y="999197"/>
          <a:ext cx="6443186" cy="1362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709807" y="2499441"/>
            <a:ext cx="5053695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Число дневных общеобразовательных школ</a:t>
            </a:r>
            <a:endParaRPr lang="ru-RU" sz="1400" b="1" dirty="0">
              <a:solidFill>
                <a:srgbClr val="3B25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601840479"/>
              </p:ext>
            </p:extLst>
          </p:nvPr>
        </p:nvGraphicFramePr>
        <p:xfrm>
          <a:off x="1660990" y="2709680"/>
          <a:ext cx="6475986" cy="1362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8136976" y="938502"/>
            <a:ext cx="2520281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sz="9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1991-2019 гг. - число дошкольных образовательных учреждений (организаций).</a:t>
            </a:r>
          </a:p>
          <a:p>
            <a:pPr indent="177800" algn="just"/>
            <a:r>
              <a:rPr lang="ru-RU" sz="9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В результате реорганизации в 2012 г. часть дошкольных образовательных организаций области муниципальной формы </a:t>
            </a:r>
            <a:r>
              <a:rPr lang="ru-RU" sz="9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собственности </a:t>
            </a:r>
            <a:r>
              <a:rPr lang="ru-RU" sz="900" dirty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и формы собственности субъектов Российской Федерации утратили статус юридических лиц и вошли в состав </a:t>
            </a:r>
            <a:r>
              <a:rPr lang="ru-RU" sz="9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общеобразовательных организаций</a:t>
            </a:r>
            <a:r>
              <a:rPr lang="ru-RU" sz="900" dirty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208986" y="2562071"/>
            <a:ext cx="2448271" cy="0"/>
          </a:xfrm>
          <a:prstGeom prst="line">
            <a:avLst/>
          </a:prstGeom>
          <a:ln>
            <a:solidFill>
              <a:srgbClr val="B289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8159958" y="2916698"/>
            <a:ext cx="252028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sz="9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2010-2019 гг. </a:t>
            </a:r>
            <a:r>
              <a:rPr lang="ru-RU" sz="900" dirty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9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число </a:t>
            </a:r>
            <a:r>
              <a:rPr lang="ru-RU" sz="900" dirty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организаций, осуществляющих образовательную деятельность по образовательным программам начального, основного и среднего общего </a:t>
            </a:r>
            <a:r>
              <a:rPr lang="ru-RU" sz="9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образования.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709807" y="4023077"/>
            <a:ext cx="66431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Число техникумов и других средних специальных учебных заведений</a:t>
            </a: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1176705859"/>
              </p:ext>
            </p:extLst>
          </p:nvPr>
        </p:nvGraphicFramePr>
        <p:xfrm>
          <a:off x="1709807" y="4330854"/>
          <a:ext cx="6475986" cy="1362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5" name="Прямоугольник 24"/>
          <p:cNvSpPr/>
          <p:nvPr/>
        </p:nvSpPr>
        <p:spPr>
          <a:xfrm>
            <a:off x="8231969" y="4195835"/>
            <a:ext cx="252028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sz="9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2010-2019 гг. – число государственных </a:t>
            </a:r>
            <a:r>
              <a:rPr lang="ru-RU" sz="900" dirty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и муниципальных образовательных организаций, осуществляющих образовательную деятельность по программам </a:t>
            </a:r>
            <a:r>
              <a:rPr lang="ru-RU" sz="9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подготовки квалифицированных </a:t>
            </a:r>
            <a:r>
              <a:rPr lang="ru-RU" sz="900" dirty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рабочих, служащих и специалистов среднего </a:t>
            </a:r>
            <a:r>
              <a:rPr lang="ru-RU" sz="9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звена.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8200069" y="3746309"/>
            <a:ext cx="2448271" cy="0"/>
          </a:xfrm>
          <a:prstGeom prst="line">
            <a:avLst/>
          </a:prstGeom>
          <a:ln>
            <a:solidFill>
              <a:srgbClr val="B289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1709807" y="5724847"/>
            <a:ext cx="66431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Число </a:t>
            </a:r>
            <a:r>
              <a:rPr lang="ru-RU" sz="1400" b="1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высших учебных </a:t>
            </a:r>
            <a:r>
              <a:rPr lang="ru-RU" sz="1400" b="1" dirty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заведений</a:t>
            </a:r>
          </a:p>
        </p:txBody>
      </p:sp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541950659"/>
              </p:ext>
            </p:extLst>
          </p:nvPr>
        </p:nvGraphicFramePr>
        <p:xfrm>
          <a:off x="1733000" y="6001719"/>
          <a:ext cx="6475986" cy="1362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29" name="Прямая соединительная линия 28"/>
          <p:cNvCxnSpPr/>
          <p:nvPr/>
        </p:nvCxnSpPr>
        <p:spPr>
          <a:xfrm>
            <a:off x="8204175" y="5257664"/>
            <a:ext cx="2448271" cy="0"/>
          </a:xfrm>
          <a:prstGeom prst="line">
            <a:avLst/>
          </a:prstGeom>
          <a:ln>
            <a:solidFill>
              <a:srgbClr val="B289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8231968" y="6042712"/>
            <a:ext cx="252028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/>
            <a:r>
              <a:rPr lang="ru-RU" sz="9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2010-2019 гг. </a:t>
            </a:r>
            <a:r>
              <a:rPr lang="ru-RU" sz="900" dirty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9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число государственных и муниципальных образовательных </a:t>
            </a:r>
            <a:r>
              <a:rPr lang="ru-RU" sz="900" dirty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организаций высшего образования и научных организаций, осуществляющих образовательную деятельность по программам </a:t>
            </a:r>
            <a:r>
              <a:rPr lang="ru-RU" sz="900" dirty="0" err="1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бакалавриата</a:t>
            </a:r>
            <a:r>
              <a:rPr lang="ru-RU" sz="9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900" dirty="0" err="1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специалитета</a:t>
            </a:r>
            <a:r>
              <a:rPr lang="ru-RU" sz="900" dirty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900" dirty="0" smtClean="0">
                <a:solidFill>
                  <a:srgbClr val="3B2500"/>
                </a:solidFill>
                <a:latin typeface="Arial" pitchFamily="34" charset="0"/>
                <a:cs typeface="Arial" pitchFamily="34" charset="0"/>
              </a:rPr>
              <a:t>магистратуры.</a:t>
            </a: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8172601" y="906965"/>
            <a:ext cx="2448271" cy="0"/>
          </a:xfrm>
          <a:prstGeom prst="line">
            <a:avLst/>
          </a:prstGeom>
          <a:ln>
            <a:solidFill>
              <a:srgbClr val="B289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" y="0"/>
            <a:ext cx="1524003" cy="7559055"/>
          </a:xfrm>
          <a:prstGeom prst="rect">
            <a:avLst/>
          </a:prstGeom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8200070" y="2865989"/>
            <a:ext cx="2448271" cy="0"/>
          </a:xfrm>
          <a:prstGeom prst="line">
            <a:avLst/>
          </a:prstGeom>
          <a:ln>
            <a:solidFill>
              <a:srgbClr val="B289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8204174" y="4151404"/>
            <a:ext cx="2448271" cy="0"/>
          </a:xfrm>
          <a:prstGeom prst="line">
            <a:avLst/>
          </a:prstGeom>
          <a:ln>
            <a:solidFill>
              <a:srgbClr val="B289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8267971" y="6042712"/>
            <a:ext cx="2448271" cy="0"/>
          </a:xfrm>
          <a:prstGeom prst="line">
            <a:avLst/>
          </a:prstGeom>
          <a:ln>
            <a:solidFill>
              <a:srgbClr val="B289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8282713" y="7096093"/>
            <a:ext cx="2448271" cy="0"/>
          </a:xfrm>
          <a:prstGeom prst="line">
            <a:avLst/>
          </a:prstGeom>
          <a:ln>
            <a:solidFill>
              <a:srgbClr val="B289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49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4134</TotalTime>
  <Words>836</Words>
  <Application>Microsoft Office PowerPoint</Application>
  <PresentationFormat>Произвольный</PresentationFormat>
  <Paragraphs>278</Paragraphs>
  <Slides>12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САМАРСКАЯ ГУБЕРНИЯ</vt:lpstr>
      <vt:lpstr>САМАРСКАЯ ГУБЕРНИЯ</vt:lpstr>
      <vt:lpstr>САМАРСКАЯ ГУБЕРНИЯ</vt:lpstr>
      <vt:lpstr>САМАРСКАЯ ГУБЕРНИЯ</vt:lpstr>
      <vt:lpstr>САМАРСКАЯ ГУБЕРНИЯ</vt:lpstr>
      <vt:lpstr>САМАРСКАЯ ГУБЕРНИЯ</vt:lpstr>
      <vt:lpstr>САМАРСКАЯ ГУБЕРНИЯ</vt:lpstr>
      <vt:lpstr>САМАРСКАЯ ГУБЕРНИЯ</vt:lpstr>
      <vt:lpstr>САМАРСКАЯ ГУБЕРНИЯ</vt:lpstr>
      <vt:lpstr>САМАРСКАЯ ГУБЕРНИЯ</vt:lpstr>
      <vt:lpstr>САМАРСКАЯ ГУБЕРНИЯ</vt:lpstr>
      <vt:lpstr>САМАРСКАЯ ГУБЕРНИЯ</vt:lpstr>
    </vt:vector>
  </TitlesOfParts>
  <Company>Kraftway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САМАРСКАЯ ГУБЕРНИЯ В 1851 ГОДУ</dc:title>
  <dc:creator>Дудниченко Богдан Владимирович</dc:creator>
  <cp:lastModifiedBy>Дудниченко Богдан Владимирович</cp:lastModifiedBy>
  <cp:revision>237</cp:revision>
  <cp:lastPrinted>2020-12-22T06:44:14Z</cp:lastPrinted>
  <dcterms:created xsi:type="dcterms:W3CDTF">2020-10-22T08:41:06Z</dcterms:created>
  <dcterms:modified xsi:type="dcterms:W3CDTF">2020-12-30T10:20:52Z</dcterms:modified>
</cp:coreProperties>
</file>